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95" r:id="rId3"/>
    <p:sldId id="323" r:id="rId4"/>
    <p:sldId id="324" r:id="rId5"/>
    <p:sldId id="325" r:id="rId6"/>
    <p:sldId id="326" r:id="rId7"/>
    <p:sldId id="310" r:id="rId8"/>
    <p:sldId id="311" r:id="rId9"/>
    <p:sldId id="309" r:id="rId10"/>
    <p:sldId id="296" r:id="rId11"/>
    <p:sldId id="283" r:id="rId12"/>
    <p:sldId id="303" r:id="rId13"/>
    <p:sldId id="314" r:id="rId14"/>
    <p:sldId id="319" r:id="rId15"/>
    <p:sldId id="290" r:id="rId16"/>
    <p:sldId id="322" r:id="rId17"/>
    <p:sldId id="327" r:id="rId18"/>
    <p:sldId id="328" r:id="rId19"/>
    <p:sldId id="329" r:id="rId20"/>
  </p:sldIdLst>
  <p:sldSz cx="9144000" cy="6858000" type="screen4x3"/>
  <p:notesSz cx="6797675" cy="987425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DDCB"/>
    <a:srgbClr val="FBE9C9"/>
    <a:srgbClr val="E5E5F7"/>
    <a:srgbClr val="FAE5BE"/>
    <a:srgbClr val="F9B39D"/>
    <a:srgbClr val="F1FEBA"/>
    <a:srgbClr val="C9C9ED"/>
    <a:srgbClr val="D0D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5" autoAdjust="0"/>
    <p:restoredTop sz="94660"/>
  </p:normalViewPr>
  <p:slideViewPr>
    <p:cSldViewPr>
      <p:cViewPr varScale="1">
        <p:scale>
          <a:sx n="76" d="100"/>
          <a:sy n="76" d="100"/>
        </p:scale>
        <p:origin x="1594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Alexander\Desktop\&#1055;&#1088;&#1086;&#1075;&#1088;&#1072;&#1084;&#1084;&#1072;%20&#1057;&#1077;&#1084;&#1077;&#1085;&#1072;\&#1042;&#1099;&#1089;&#1090;&#1072;&#1074;&#1082;&#1072;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lexander\Desktop\&#1048;&#1085;&#1074;&#1077;&#1089;&#1090;&#1087;&#1088;&#1086;&#1077;&#1082;&#1090;\&#1042;&#1099;&#1089;&#1090;&#1072;&#1074;&#1082;&#1072;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baseline="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Прогнозируемое изменение </a:t>
            </a:r>
            <a:r>
              <a:rPr lang="ru-RU" sz="1200" b="1" baseline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структуры </a:t>
            </a:r>
            <a:r>
              <a:rPr lang="ru-RU" sz="1200" b="1" baseline="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продаж в ритейле </a:t>
            </a:r>
            <a:r>
              <a:rPr lang="ru-RU" sz="1200" b="1" baseline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производства столового картофеля в Московском регионе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Показатели!$E$8</c:f>
              <c:strCache>
                <c:ptCount val="1"/>
                <c:pt idx="0">
                  <c:v>Прогноз  доли сетевого ритейла в продажах столового картофеля, тыс. тонн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Показатели!$F$7:$H$7</c:f>
              <c:strCache>
                <c:ptCount val="3"/>
                <c:pt idx="0">
                  <c:v>2014</c:v>
                </c:pt>
                <c:pt idx="1">
                  <c:v>2016-2017</c:v>
                </c:pt>
                <c:pt idx="2">
                  <c:v>2019-2020</c:v>
                </c:pt>
              </c:strCache>
            </c:strRef>
          </c:cat>
          <c:val>
            <c:numRef>
              <c:f>Показатели!$F$8:$H$8</c:f>
              <c:numCache>
                <c:formatCode>_-* #,##0.0\ _р_._-;\-* #,##0.0\ _р_._-;_-* "-"??\ _р_._-;_-@_-</c:formatCode>
                <c:ptCount val="3"/>
                <c:pt idx="0">
                  <c:v>600</c:v>
                </c:pt>
                <c:pt idx="1">
                  <c:v>900</c:v>
                </c:pt>
                <c:pt idx="2">
                  <c:v>1200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4025232"/>
        <c:axId val="94025624"/>
      </c:barChart>
      <c:lineChart>
        <c:grouping val="standard"/>
        <c:varyColors val="0"/>
        <c:ser>
          <c:idx val="1"/>
          <c:order val="1"/>
          <c:tx>
            <c:strRef>
              <c:f>Показатели!$E$9</c:f>
              <c:strCache>
                <c:ptCount val="1"/>
                <c:pt idx="0">
                  <c:v>Требуемая площадь высадки столового картофеля предприятиями АПК МО, тыс.га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rgbClr val="C00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Показатели!$F$7:$H$7</c:f>
              <c:strCache>
                <c:ptCount val="3"/>
                <c:pt idx="0">
                  <c:v>2014</c:v>
                </c:pt>
                <c:pt idx="1">
                  <c:v>2016-2017</c:v>
                </c:pt>
                <c:pt idx="2">
                  <c:v>2019-2020</c:v>
                </c:pt>
              </c:strCache>
            </c:strRef>
          </c:cat>
          <c:val>
            <c:numRef>
              <c:f>Показатели!$F$9:$H$9</c:f>
              <c:numCache>
                <c:formatCode>0.0</c:formatCode>
                <c:ptCount val="3"/>
                <c:pt idx="0">
                  <c:v>27.5</c:v>
                </c:pt>
                <c:pt idx="1">
                  <c:v>41</c:v>
                </c:pt>
                <c:pt idx="2">
                  <c:v>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028368"/>
        <c:axId val="94026016"/>
      </c:lineChart>
      <c:catAx>
        <c:axId val="94025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4025624"/>
        <c:crosses val="autoZero"/>
        <c:auto val="1"/>
        <c:lblAlgn val="ctr"/>
        <c:lblOffset val="100"/>
        <c:noMultiLvlLbl val="0"/>
      </c:catAx>
      <c:valAx>
        <c:axId val="94025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\ _р_._-;\-* #,##0.0\ _р_._-;_-* &quot;-&quot;??\ _р_.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4025232"/>
        <c:crosses val="autoZero"/>
        <c:crossBetween val="between"/>
      </c:valAx>
      <c:valAx>
        <c:axId val="94026016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4028368"/>
        <c:crosses val="max"/>
        <c:crossBetween val="between"/>
      </c:valAx>
      <c:catAx>
        <c:axId val="940283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40260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858085178488115"/>
          <c:y val="0.79392778605377035"/>
          <c:w val="0.75995399976323852"/>
          <c:h val="0.173897181771197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baseline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Валовой сбор картофеля по </a:t>
            </a:r>
            <a:r>
              <a:rPr lang="ru-RU" sz="1400" b="1" baseline="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сельхозпредприятиям</a:t>
            </a:r>
            <a:r>
              <a:rPr lang="en-US" sz="1400" b="1" baseline="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baseline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МО, тыс. тонн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 dirty="0"/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МО_Дмитров!$A$16</c:f>
              <c:strCache>
                <c:ptCount val="1"/>
                <c:pt idx="0">
                  <c:v>Московская область</c:v>
                </c:pt>
              </c:strCache>
            </c:strRef>
          </c:tx>
          <c:spPr>
            <a:solidFill>
              <a:srgbClr val="5B9BD5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МО_Дмитров!$B$15:$E$15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МО_Дмитров!$B$16:$E$16</c:f>
              <c:numCache>
                <c:formatCode>0.0</c:formatCode>
                <c:ptCount val="4"/>
                <c:pt idx="0">
                  <c:v>351.4</c:v>
                </c:pt>
                <c:pt idx="1">
                  <c:v>322.60000000000002</c:v>
                </c:pt>
                <c:pt idx="2">
                  <c:v>186</c:v>
                </c:pt>
                <c:pt idx="3">
                  <c:v>255</c:v>
                </c:pt>
              </c:numCache>
            </c:numRef>
          </c:val>
        </c:ser>
        <c:ser>
          <c:idx val="1"/>
          <c:order val="1"/>
          <c:tx>
            <c:strRef>
              <c:f>МО_Дмитров!$A$17</c:f>
              <c:strCache>
                <c:ptCount val="1"/>
                <c:pt idx="0">
                  <c:v>Дмитровский район</c:v>
                </c:pt>
              </c:strCache>
            </c:strRef>
          </c:tx>
          <c:spPr>
            <a:solidFill>
              <a:srgbClr val="ED7D31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МО_Дмитров!$B$15:$E$15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МО_Дмитров!$B$17:$E$17</c:f>
              <c:numCache>
                <c:formatCode>0.0</c:formatCode>
                <c:ptCount val="4"/>
                <c:pt idx="0">
                  <c:v>140.6</c:v>
                </c:pt>
                <c:pt idx="1">
                  <c:v>121.9</c:v>
                </c:pt>
                <c:pt idx="2">
                  <c:v>80.400000000000006</c:v>
                </c:pt>
                <c:pt idx="3">
                  <c:v>115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4026800"/>
        <c:axId val="94027192"/>
      </c:barChart>
      <c:lineChart>
        <c:grouping val="standard"/>
        <c:varyColors val="0"/>
        <c:ser>
          <c:idx val="2"/>
          <c:order val="2"/>
          <c:tx>
            <c:strRef>
              <c:f>МО_Дмитров!$A$18</c:f>
              <c:strCache>
                <c:ptCount val="1"/>
                <c:pt idx="0">
                  <c:v>Доля, %</c:v>
                </c:pt>
              </c:strCache>
            </c:strRef>
          </c:tx>
          <c:spPr>
            <a:ln w="28575" cap="rnd">
              <a:solidFill>
                <a:srgbClr val="F9B39D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rgbClr val="ED7D31"/>
              </a:solidFill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МО_Дмитров!$B$15:$E$15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МО_Дмитров!$B$18:$E$18</c:f>
              <c:numCache>
                <c:formatCode>0%</c:formatCode>
                <c:ptCount val="4"/>
                <c:pt idx="0">
                  <c:v>0.40011383039271486</c:v>
                </c:pt>
                <c:pt idx="1">
                  <c:v>0.37786732796032235</c:v>
                </c:pt>
                <c:pt idx="2">
                  <c:v>0.43225806451612908</c:v>
                </c:pt>
                <c:pt idx="3">
                  <c:v>0.45098039215686275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027584"/>
        <c:axId val="220302160"/>
      </c:lineChart>
      <c:catAx>
        <c:axId val="94026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4027192"/>
        <c:crosses val="autoZero"/>
        <c:auto val="1"/>
        <c:lblAlgn val="ctr"/>
        <c:lblOffset val="100"/>
        <c:noMultiLvlLbl val="0"/>
      </c:catAx>
      <c:valAx>
        <c:axId val="94027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94026800"/>
        <c:crosses val="autoZero"/>
        <c:crossBetween val="between"/>
      </c:valAx>
      <c:catAx>
        <c:axId val="940275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0302160"/>
        <c:crosses val="autoZero"/>
        <c:auto val="1"/>
        <c:lblAlgn val="ctr"/>
        <c:lblOffset val="100"/>
        <c:noMultiLvlLbl val="0"/>
      </c:catAx>
      <c:valAx>
        <c:axId val="220302160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F6917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4027584"/>
        <c:crosses val="max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850" b="0" i="0" u="none" strike="noStrike" kern="1200" baseline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79E61B-26B5-4149-BECB-9D422AECB867}" type="datetimeFigureOut">
              <a:rPr lang="ru-RU"/>
              <a:pPr>
                <a:defRPr/>
              </a:pPr>
              <a:t>10.04.2016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33488"/>
            <a:ext cx="444500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F429513-6DD7-4DA2-9DD0-A70E3391E0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0539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DDF04-8FC1-4F3D-891E-1B83081A51C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14052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C109F-12C9-457A-9002-BE42683C9D5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30727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42029-A6C7-4E74-B627-252C26C4D2A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77818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22D61-AF87-4875-A123-AAAEC51EBE7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45967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48781-5E0E-49D5-B98B-2A1C2DA7311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65987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7199E-06F5-4CD5-B069-AF05C4A1B4B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1658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0B5AA-7488-472C-97CD-C724F35F39D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90411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8BF9E-ADEF-482E-AB29-5AA20A9217A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20772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3BE25-A658-4F73-852C-4A5B83AEB36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68797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F5240-5356-48C9-A823-1DDC9E5AF18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93749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4D41B-55C0-491E-9474-31AADAA71F2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89299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BC40735-56C8-44CF-959A-7D111FAAA24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dokagene.ru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1340768"/>
            <a:ext cx="7993062" cy="11033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«Дока – Генные Технологии»:</a:t>
            </a:r>
          </a:p>
          <a:p>
            <a:pPr eaLnBrk="1" hangingPunct="1">
              <a:defRPr/>
            </a:pPr>
            <a:r>
              <a:rPr lang="ru-RU" altLang="ru-RU" sz="2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Селекционно</a:t>
            </a:r>
            <a:r>
              <a:rPr lang="ru-RU" alt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генетический центр картофеля</a:t>
            </a:r>
          </a:p>
          <a:p>
            <a:pPr eaLnBrk="1" hangingPunct="1">
              <a:defRPr/>
            </a:pPr>
            <a:r>
              <a:rPr lang="ru-RU" altLang="ru-RU" sz="2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alt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АгроПарк</a:t>
            </a:r>
            <a:r>
              <a:rPr lang="ru-RU" alt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Московской области </a:t>
            </a:r>
          </a:p>
        </p:txBody>
      </p:sp>
      <p:sp>
        <p:nvSpPr>
          <p:cNvPr id="3075" name="Line 6"/>
          <p:cNvSpPr>
            <a:spLocks noChangeShapeType="1"/>
          </p:cNvSpPr>
          <p:nvPr/>
        </p:nvSpPr>
        <p:spPr bwMode="auto">
          <a:xfrm>
            <a:off x="250825" y="1196975"/>
            <a:ext cx="8713788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6" name="Line 9"/>
          <p:cNvSpPr>
            <a:spLocks noChangeShapeType="1"/>
          </p:cNvSpPr>
          <p:nvPr/>
        </p:nvSpPr>
        <p:spPr bwMode="auto">
          <a:xfrm>
            <a:off x="250825" y="6021388"/>
            <a:ext cx="8713788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9" name="Rectangle 10"/>
          <p:cNvSpPr>
            <a:spLocks noChangeArrowheads="1"/>
          </p:cNvSpPr>
          <p:nvPr/>
        </p:nvSpPr>
        <p:spPr bwMode="auto">
          <a:xfrm>
            <a:off x="755650" y="6092825"/>
            <a:ext cx="7777163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ru-RU" alt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Московская область, Дмитровский район, с. Рогачево, ул. Московская, стр.58</a:t>
            </a:r>
          </a:p>
          <a:p>
            <a:pPr algn="ctr" eaLnBrk="1" hangingPunct="1">
              <a:buFontTx/>
              <a:buNone/>
              <a:defRPr/>
            </a:pPr>
            <a:r>
              <a:rPr lang="en-US" alt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www.dokagene.ru</a:t>
            </a:r>
            <a:r>
              <a:rPr lang="en-US" alt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www.foodpark.ru, </a:t>
            </a:r>
            <a:r>
              <a:rPr lang="ru-RU" altLang="ru-RU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www.phytoengineering.ru, </a:t>
            </a:r>
            <a:r>
              <a:rPr lang="en-US" alt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www.microbiofarm.ru</a:t>
            </a:r>
            <a:r>
              <a:rPr lang="ru-RU" alt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 eaLnBrk="1" hangingPunct="1">
              <a:buFontTx/>
              <a:buNone/>
              <a:defRPr/>
            </a:pPr>
            <a:r>
              <a:rPr lang="ru-RU" altLang="ru-RU" sz="1200" b="1" dirty="0" smtClean="0"/>
              <a:t>  </a:t>
            </a:r>
            <a:br>
              <a:rPr lang="ru-RU" altLang="ru-RU" sz="1200" b="1" dirty="0" smtClean="0"/>
            </a:br>
            <a:endParaRPr lang="ru-RU" altLang="ru-RU" sz="1200" b="1" dirty="0" smtClean="0"/>
          </a:p>
          <a:p>
            <a:pPr eaLnBrk="1" hangingPunct="1">
              <a:buFontTx/>
              <a:buNone/>
              <a:defRPr/>
            </a:pPr>
            <a:endParaRPr lang="ru-RU" altLang="ru-RU" sz="1200" b="1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2088"/>
            <a:ext cx="91440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76672"/>
            <a:ext cx="2664296" cy="6768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188640"/>
            <a:ext cx="2376959" cy="7984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24125" y="476250"/>
            <a:ext cx="544036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Коллекция,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микроразмножение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миниклубни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" y="3205088"/>
            <a:ext cx="8558213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57175" indent="-257175" algn="ctr">
              <a:buFont typeface="Arial" panose="020B0604020202020204" pitchFamily="34" charset="0"/>
              <a:buChar char="•"/>
              <a:defRPr/>
            </a:pPr>
            <a:r>
              <a:rPr lang="ru-RU" sz="15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Кооперация с ведущими селекционными центрами: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Cygnet Potato Breeders</a:t>
            </a:r>
            <a:r>
              <a:rPr lang="ru-RU" sz="15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(Шотландия),         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Norika</a:t>
            </a:r>
            <a:r>
              <a:rPr lang="ru-RU" sz="15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(Германия),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Potato Company (</a:t>
            </a:r>
            <a:r>
              <a:rPr lang="ru-RU" sz="15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Нидерланды), Университет </a:t>
            </a:r>
            <a:r>
              <a:rPr lang="ru-RU" sz="15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Паннонии</a:t>
            </a:r>
            <a:r>
              <a:rPr lang="ru-RU" sz="15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(Венгрия)</a:t>
            </a:r>
          </a:p>
          <a:p>
            <a:pPr marL="257175" indent="-257175" algn="ctr">
              <a:buFont typeface="Arial" panose="020B0604020202020204" pitchFamily="34" charset="0"/>
              <a:buChar char="•"/>
              <a:defRPr/>
            </a:pPr>
            <a:r>
              <a:rPr lang="ru-RU" sz="15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Собственная коллекция из </a:t>
            </a:r>
            <a:r>
              <a:rPr lang="ru-RU" sz="15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ru-RU" sz="15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сортов</a:t>
            </a:r>
          </a:p>
          <a:p>
            <a:pPr marL="257175" indent="-257175" algn="ctr">
              <a:buFont typeface="Arial" panose="020B0604020202020204" pitchFamily="34" charset="0"/>
              <a:buChar char="•"/>
              <a:defRPr/>
            </a:pPr>
            <a:r>
              <a:rPr lang="ru-RU" sz="15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до </a:t>
            </a:r>
            <a:r>
              <a:rPr lang="ru-RU" sz="15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5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</a:t>
            </a:r>
            <a:r>
              <a:rPr lang="ru-RU" sz="15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миниклубней</a:t>
            </a:r>
            <a:r>
              <a:rPr lang="ru-RU" sz="15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год</a:t>
            </a:r>
          </a:p>
        </p:txBody>
      </p:sp>
      <p:pic>
        <p:nvPicPr>
          <p:cNvPr id="9220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124744"/>
            <a:ext cx="2725738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13" y="1124744"/>
            <a:ext cx="2513012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0" y="1124744"/>
            <a:ext cx="2774950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Line 7"/>
          <p:cNvSpPr>
            <a:spLocks noChangeShapeType="1"/>
          </p:cNvSpPr>
          <p:nvPr/>
        </p:nvSpPr>
        <p:spPr bwMode="auto">
          <a:xfrm>
            <a:off x="250825" y="6741368"/>
            <a:ext cx="8713788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9226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4293096"/>
            <a:ext cx="2178050" cy="223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293096"/>
            <a:ext cx="2341562" cy="223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293096"/>
            <a:ext cx="2160588" cy="223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33" y="77019"/>
            <a:ext cx="2376959" cy="798461"/>
          </a:xfrm>
          <a:prstGeom prst="rect">
            <a:avLst/>
          </a:prstGeom>
        </p:spPr>
      </p:pic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107950" y="476250"/>
            <a:ext cx="1079674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Line 4"/>
          <p:cNvSpPr>
            <a:spLocks noChangeShapeType="1"/>
          </p:cNvSpPr>
          <p:nvPr/>
        </p:nvSpPr>
        <p:spPr bwMode="auto">
          <a:xfrm flipV="1">
            <a:off x="1547813" y="476250"/>
            <a:ext cx="7416800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8388424" y="6525344"/>
            <a:ext cx="7440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Слайд </a:t>
            </a:r>
            <a:r>
              <a:rPr lang="ru-RU" sz="900" dirty="0" smtClean="0">
                <a:solidFill>
                  <a:schemeClr val="accent5">
                    <a:lumMod val="50000"/>
                  </a:schemeClr>
                </a:solidFill>
              </a:rPr>
              <a:t>10</a:t>
            </a:r>
            <a:endParaRPr lang="ru-RU" sz="9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Line 7"/>
          <p:cNvSpPr>
            <a:spLocks noChangeShapeType="1"/>
          </p:cNvSpPr>
          <p:nvPr/>
        </p:nvSpPr>
        <p:spPr bwMode="auto">
          <a:xfrm>
            <a:off x="250825" y="6742113"/>
            <a:ext cx="8713788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987228" y="508670"/>
            <a:ext cx="63373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селекционной программы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0825" y="981075"/>
            <a:ext cx="8642350" cy="36925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столовым сортам картофеля: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Отличные вкусовые качества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урожайность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Жаро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 засухоустойчивость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Ранние сорта с улучшенными характеристиками хранения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Пригодность к мойке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устойчивость сортов к вирусам, бактериозам, фитофторозу,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ризоктониозу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парше обыкновенной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Устойчивость к механическим воздействиям при уборке и сортировках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инновационных молекулярно-генетических и биотехнологических методов для сокращения цикла селекции, получения сортов с заданными качествами</a:t>
            </a:r>
          </a:p>
        </p:txBody>
      </p:sp>
      <p:pic>
        <p:nvPicPr>
          <p:cNvPr id="10248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4748213"/>
            <a:ext cx="2593975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3" y="4748213"/>
            <a:ext cx="2593975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748213"/>
            <a:ext cx="2232025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33" y="77019"/>
            <a:ext cx="2376959" cy="798461"/>
          </a:xfrm>
          <a:prstGeom prst="rect">
            <a:avLst/>
          </a:prstGeom>
        </p:spPr>
      </p:pic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107950" y="476250"/>
            <a:ext cx="1079674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Line 4"/>
          <p:cNvSpPr>
            <a:spLocks noChangeShapeType="1"/>
          </p:cNvSpPr>
          <p:nvPr/>
        </p:nvSpPr>
        <p:spPr bwMode="auto">
          <a:xfrm flipV="1">
            <a:off x="1547813" y="476250"/>
            <a:ext cx="7416800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388424" y="6525344"/>
            <a:ext cx="7440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Слайд </a:t>
            </a:r>
            <a:r>
              <a:rPr lang="ru-RU" sz="900" dirty="0" smtClean="0">
                <a:solidFill>
                  <a:schemeClr val="accent5">
                    <a:lumMod val="50000"/>
                  </a:schemeClr>
                </a:solidFill>
              </a:rPr>
              <a:t>11</a:t>
            </a:r>
            <a:endParaRPr lang="ru-RU" sz="9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Line 7"/>
          <p:cNvSpPr>
            <a:spLocks noChangeShapeType="1"/>
          </p:cNvSpPr>
          <p:nvPr/>
        </p:nvSpPr>
        <p:spPr bwMode="auto">
          <a:xfrm>
            <a:off x="250825" y="6669360"/>
            <a:ext cx="8713788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802313" y="476672"/>
            <a:ext cx="2162175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2015 г.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71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48213"/>
            <a:ext cx="2447925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575" y="4746625"/>
            <a:ext cx="2568575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746625"/>
            <a:ext cx="2590800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250825" y="981075"/>
            <a:ext cx="8642350" cy="4432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 в эксплуатацию второй очереди тепличного гидропонного комплекса – выход на годовую мощность 400 тыс. шт. миниклубней.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собственной коллекции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сортов, гибридов 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растений картофеля.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Полевые испытания 16 собственных гибридов,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–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CPB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Шотландия,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–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НИИКХ. </a:t>
            </a:r>
            <a:endParaRPr lang="ru-RU" sz="16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– 14 лучших сортов зарубежной селекции.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Госортоиспытания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собственных сортов.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собственных НИОКР по отработке технологий селекции:</a:t>
            </a:r>
            <a:endParaRPr lang="ru-RU" sz="16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безвирусного материала картофеля через культуру меристемы с применением хемо-, термотерапии, ингибиторов вирусов и индукторов устойчивости к вирусным заболеваниям;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маркер-вспомогательной селекции с использованием молекулярных маркеров для выявления доноров устойчивости к заболеваниям, а также «паспортизации» сортов;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редактирования генома растений картофеля для получения сортов с заданными качествами.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33" y="77019"/>
            <a:ext cx="2376959" cy="798461"/>
          </a:xfrm>
          <a:prstGeom prst="rect">
            <a:avLst/>
          </a:prstGeom>
        </p:spPr>
      </p:pic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107950" y="476250"/>
            <a:ext cx="1079674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Line 4"/>
          <p:cNvSpPr>
            <a:spLocks noChangeShapeType="1"/>
          </p:cNvSpPr>
          <p:nvPr/>
        </p:nvSpPr>
        <p:spPr bwMode="auto">
          <a:xfrm flipV="1">
            <a:off x="1547813" y="476250"/>
            <a:ext cx="7416800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316416" y="6453336"/>
            <a:ext cx="7440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Слайд </a:t>
            </a:r>
            <a:r>
              <a:rPr lang="ru-RU" sz="900" dirty="0" smtClean="0">
                <a:solidFill>
                  <a:schemeClr val="accent5">
                    <a:lumMod val="50000"/>
                  </a:schemeClr>
                </a:solidFill>
              </a:rPr>
              <a:t>12</a:t>
            </a:r>
            <a:endParaRPr lang="ru-RU" sz="9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Line 7"/>
          <p:cNvSpPr>
            <a:spLocks noChangeShapeType="1"/>
          </p:cNvSpPr>
          <p:nvPr/>
        </p:nvSpPr>
        <p:spPr bwMode="auto">
          <a:xfrm>
            <a:off x="250825" y="6597352"/>
            <a:ext cx="8713788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97492" y="803047"/>
            <a:ext cx="83349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 – 2015 гг.. - Проект «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АгроПарк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Индустриальный Парк «Рогачево»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://www.foodpark.ru/bitrix/templates/furniture_dark-blue/img/about/a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907" y="2597960"/>
            <a:ext cx="1377616" cy="74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foodpark.ru/bitrix/templates/furniture_dark-blue/img/about/a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377" y="1221278"/>
            <a:ext cx="159067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www.foodpark.ru/bitrix/templates/furniture_dark-blue/img/about/a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420" y="4357578"/>
            <a:ext cx="1324591" cy="70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237" y="2402204"/>
            <a:ext cx="906780" cy="91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Логотип вверху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122" y="1404679"/>
            <a:ext cx="1401253" cy="41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4663" y="1817429"/>
            <a:ext cx="30021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Селекционно-генетический центр</a:t>
            </a:r>
          </a:p>
          <a:p>
            <a:pPr algn="ctr"/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оригинальных семян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3271441"/>
            <a:ext cx="33843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семян высоких </a:t>
            </a:r>
          </a:p>
          <a:p>
            <a:pPr algn="ctr"/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массовых репродукций</a:t>
            </a:r>
          </a:p>
          <a:p>
            <a:pPr algn="ctr"/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овощей в севообороте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7213" y="5085184"/>
            <a:ext cx="35747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Сортировка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калибровка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упаковка 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сырья</a:t>
            </a:r>
          </a:p>
          <a:p>
            <a:pPr algn="ctr"/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 на рынок инновационных продуктов</a:t>
            </a:r>
            <a:endParaRPr lang="ru-RU" sz="1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Дистрибуция 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продукции в Москве и регионах РФ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512499" y="1817428"/>
            <a:ext cx="22462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производство</a:t>
            </a:r>
          </a:p>
          <a:p>
            <a:pPr algn="ctr"/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бактериофагов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943439" y="3271441"/>
            <a:ext cx="33843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Вирусная и бактериальная</a:t>
            </a:r>
          </a:p>
          <a:p>
            <a:pPr algn="ctr"/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диагностики, химический анализ,</a:t>
            </a:r>
          </a:p>
          <a:p>
            <a:pPr algn="ctr"/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биообогащение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5623964" y="4382387"/>
            <a:ext cx="2023325" cy="686888"/>
            <a:chOff x="4788237" y="4556472"/>
            <a:chExt cx="2023325" cy="686888"/>
          </a:xfrm>
        </p:grpSpPr>
        <p:sp>
          <p:nvSpPr>
            <p:cNvPr id="23" name="TextBox 22"/>
            <p:cNvSpPr txBox="1"/>
            <p:nvPr/>
          </p:nvSpPr>
          <p:spPr>
            <a:xfrm>
              <a:off x="4932800" y="4720140"/>
              <a:ext cx="1878762" cy="5232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ru-RU" sz="1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1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860792" y="4648132"/>
              <a:ext cx="1878762" cy="523220"/>
            </a:xfrm>
            <a:prstGeom prst="rect">
              <a:avLst/>
            </a:prstGeom>
            <a:solidFill>
              <a:srgbClr val="E5E5F7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ru-RU" sz="1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1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788237" y="4556472"/>
              <a:ext cx="1878762" cy="523220"/>
            </a:xfrm>
            <a:prstGeom prst="rect">
              <a:avLst/>
            </a:prstGeom>
            <a:solidFill>
              <a:srgbClr val="FBE9C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Новые компании – резиденты 2015 г.</a:t>
              </a:r>
              <a:endParaRPr lang="ru-RU" sz="1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4355976" y="5085184"/>
            <a:ext cx="41764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генно-инженерных конструкций,</a:t>
            </a:r>
          </a:p>
          <a:p>
            <a:pPr algn="ctr"/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ДНК-паспортизация, </a:t>
            </a: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биоинформатика</a:t>
            </a:r>
            <a:endParaRPr lang="ru-RU" sz="14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с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 с заданными свойствами</a:t>
            </a:r>
          </a:p>
          <a:p>
            <a:pPr algn="ctr"/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вакцин и </a:t>
            </a: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фармпрепаратов</a:t>
            </a:r>
            <a:endParaRPr lang="ru-RU" sz="1400" dirty="0"/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 flipV="1">
            <a:off x="250824" y="476250"/>
            <a:ext cx="2809007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" name="Line 4"/>
          <p:cNvSpPr>
            <a:spLocks noChangeShapeType="1"/>
          </p:cNvSpPr>
          <p:nvPr/>
        </p:nvSpPr>
        <p:spPr bwMode="auto">
          <a:xfrm flipV="1">
            <a:off x="6012160" y="476672"/>
            <a:ext cx="2808312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261" y="188715"/>
            <a:ext cx="2308999" cy="586560"/>
          </a:xfrm>
          <a:prstGeom prst="rect">
            <a:avLst/>
          </a:prstGeom>
        </p:spPr>
      </p:pic>
      <p:sp>
        <p:nvSpPr>
          <p:cNvPr id="15" name="Выгнутая вниз стрелка 14"/>
          <p:cNvSpPr/>
          <p:nvPr/>
        </p:nvSpPr>
        <p:spPr>
          <a:xfrm>
            <a:off x="3863319" y="3351385"/>
            <a:ext cx="1080120" cy="563241"/>
          </a:xfrm>
          <a:prstGeom prst="curved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Выгнутая вниз стрелка 31"/>
          <p:cNvSpPr/>
          <p:nvPr/>
        </p:nvSpPr>
        <p:spPr>
          <a:xfrm rot="10800000">
            <a:off x="3815916" y="2571897"/>
            <a:ext cx="1080120" cy="563241"/>
          </a:xfrm>
          <a:prstGeom prst="curved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16416" y="6381328"/>
            <a:ext cx="7440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accent5">
                    <a:lumMod val="50000"/>
                  </a:schemeClr>
                </a:solidFill>
              </a:rPr>
              <a:t>Слайд 1</a:t>
            </a:r>
            <a:r>
              <a:rPr lang="en-US" sz="900" dirty="0" smtClean="0">
                <a:solidFill>
                  <a:schemeClr val="accent5">
                    <a:lumMod val="50000"/>
                  </a:schemeClr>
                </a:solidFill>
              </a:rPr>
              <a:t>3</a:t>
            </a:r>
            <a:endParaRPr lang="ru-RU" sz="9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Line 7"/>
          <p:cNvSpPr>
            <a:spLocks noChangeShapeType="1"/>
          </p:cNvSpPr>
          <p:nvPr/>
        </p:nvSpPr>
        <p:spPr bwMode="auto">
          <a:xfrm>
            <a:off x="250825" y="6696075"/>
            <a:ext cx="8713788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764704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проектов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СГЦ «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ДокаДжин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АгроПарк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3" y="4508500"/>
            <a:ext cx="2665412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694113" y="6289675"/>
            <a:ext cx="2771775" cy="2460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kern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Биотехнологический комплекс </a:t>
            </a:r>
            <a:endParaRPr lang="ru-RU" sz="9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200256"/>
              </p:ext>
            </p:extLst>
          </p:nvPr>
        </p:nvGraphicFramePr>
        <p:xfrm>
          <a:off x="374651" y="1228532"/>
          <a:ext cx="8374062" cy="30977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58348"/>
                <a:gridCol w="1596856"/>
                <a:gridCol w="1609429"/>
                <a:gridCol w="1609429"/>
              </a:tblGrid>
              <a:tr h="3377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 затрат, млн. руб.</a:t>
                      </a:r>
                    </a:p>
                    <a:p>
                      <a:pPr algn="ctr" fontAlgn="b"/>
                      <a:endParaRPr lang="ru-RU" sz="1400" b="0" i="0" u="none" strike="noStrike" baseline="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4" marR="7414" marT="7414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2015 г.</a:t>
                      </a:r>
                      <a:endParaRPr lang="ru-RU" sz="1400" b="0" i="0" u="none" strike="noStrike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4" marR="7414" marT="741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baseline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г.</a:t>
                      </a:r>
                      <a:endParaRPr lang="ru-RU" sz="1400" b="0" i="0" u="none" strike="noStrike" baseline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4" marR="7414" marT="741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г.</a:t>
                      </a:r>
                      <a:endParaRPr lang="ru-RU" sz="1400" b="0" i="0" u="none" strike="noStrike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4" marR="7414" marT="741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488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Введенные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 инфраструктуры и их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реконструкция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4" marR="7414" marT="7414" marB="0" anchor="ctr">
                    <a:solidFill>
                      <a:srgbClr val="E5E5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4" marR="7414" marT="7414" marB="0" anchor="ctr">
                    <a:solidFill>
                      <a:srgbClr val="E5E5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4" marR="7414" marT="7414" marB="0" anchor="ctr">
                    <a:solidFill>
                      <a:srgbClr val="E5E5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4" marR="7414" marT="7414" marB="0" anchor="ctr">
                    <a:solidFill>
                      <a:srgbClr val="E5E5F7"/>
                    </a:solidFill>
                  </a:tcPr>
                </a:tc>
              </a:tr>
              <a:tr h="2549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Незавершенные объекты инфраструктуры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4" marR="7414" marT="74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4" marR="7414" marT="74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4" marR="7414" marT="74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4" marR="7414" marT="7414" marB="0" anchor="ctr"/>
                </a:tc>
              </a:tr>
              <a:tr h="2549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НИОКР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4" marR="7414" marT="7414" marB="0" anchor="ctr">
                    <a:solidFill>
                      <a:srgbClr val="E5E5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4" marR="7414" marT="7414" marB="0" anchor="ctr">
                    <a:solidFill>
                      <a:srgbClr val="E5E5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4" marR="7414" marT="7414" marB="0" anchor="ctr">
                    <a:solidFill>
                      <a:srgbClr val="E5E5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4" marR="7414" marT="7414" marB="0" anchor="ctr">
                    <a:solidFill>
                      <a:srgbClr val="E5E5F7"/>
                    </a:solidFill>
                  </a:tcPr>
                </a:tc>
              </a:tr>
              <a:tr h="2549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Технологическое 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оборудование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4" marR="7414" marT="741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4" marR="7414" marT="74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4" marR="7414" marT="74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4" marR="7414" marT="7414" marB="0" anchor="ctr"/>
                </a:tc>
              </a:tr>
              <a:tr h="2549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Сельскохозяйственные машины и оборудование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4" marR="7414" marT="7414" marB="0" anchor="ctr">
                    <a:solidFill>
                      <a:srgbClr val="E5E5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4" marR="7414" marT="7414" marB="0" anchor="ctr">
                    <a:solidFill>
                      <a:srgbClr val="E5E5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4" marR="7414" marT="7414" marB="0" anchor="ctr">
                    <a:solidFill>
                      <a:srgbClr val="E5E5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4" marR="7414" marT="7414" marB="0" anchor="ctr">
                    <a:solidFill>
                      <a:srgbClr val="E5E5F7"/>
                    </a:solidFill>
                  </a:tcPr>
                </a:tc>
              </a:tr>
              <a:tr h="2549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Исходный семенной материал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4" marR="7414" marT="741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4" marR="7414" marT="74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4" marR="7414" marT="74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4" marR="7414" marT="7414" marB="0" anchor="ctr"/>
                </a:tc>
              </a:tr>
              <a:tr h="2549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Освоение и поддержание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 СГЦ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4" marR="7414" marT="7414" marB="0" anchor="ctr">
                    <a:solidFill>
                      <a:srgbClr val="E5E5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4" marR="7414" marT="7414" marB="0" anchor="ctr">
                    <a:solidFill>
                      <a:srgbClr val="E5E5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4" marR="7414" marT="7414" marB="0" anchor="ctr">
                    <a:solidFill>
                      <a:srgbClr val="E5E5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4" marR="7414" marT="7414" marB="0" anchor="ctr">
                    <a:solidFill>
                      <a:srgbClr val="E5E5F7"/>
                    </a:solidFill>
                  </a:tcPr>
                </a:tc>
              </a:tr>
              <a:tr h="2549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baseline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периодам:</a:t>
                      </a:r>
                      <a:endParaRPr lang="ru-RU" sz="1400" b="1" i="0" u="none" strike="noStrike" baseline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4" marR="7414" marT="741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baseline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618</a:t>
                      </a:r>
                      <a:endParaRPr lang="ru-RU" sz="1400" b="1" i="0" u="none" strike="noStrike" baseline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4" marR="7414" marT="741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baseline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1400" b="1" i="0" u="none" strike="noStrike" baseline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4" marR="7414" marT="741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</a:t>
                      </a:r>
                      <a:endParaRPr lang="ru-RU" sz="1400" b="1" i="0" u="none" strike="noStrike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4" marR="7414" marT="741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56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baseline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1400" b="1" i="0" u="none" strike="noStrike" baseline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4" marR="7414" marT="741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963</a:t>
                      </a:r>
                      <a:endParaRPr lang="ru-RU" sz="1400" b="1" i="0" u="none" strike="noStrike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4" marR="7414" marT="741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baseline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baseline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4" marR="7414" marT="741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4" marR="7414" marT="741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539750" y="6278563"/>
            <a:ext cx="277177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kern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 комплекс хранения семян</a:t>
            </a:r>
            <a:endParaRPr lang="ru-RU" sz="9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72225" y="6289675"/>
            <a:ext cx="2771775" cy="2460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kern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Тепличный гидропонный комплекс</a:t>
            </a:r>
            <a:endParaRPr lang="ru-RU" sz="9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428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4508500"/>
            <a:ext cx="2681287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29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518025"/>
            <a:ext cx="2808288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4"/>
          <p:cNvSpPr>
            <a:spLocks noChangeShapeType="1"/>
          </p:cNvSpPr>
          <p:nvPr/>
        </p:nvSpPr>
        <p:spPr bwMode="auto">
          <a:xfrm flipV="1">
            <a:off x="250824" y="476250"/>
            <a:ext cx="2809007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Line 4"/>
          <p:cNvSpPr>
            <a:spLocks noChangeShapeType="1"/>
          </p:cNvSpPr>
          <p:nvPr/>
        </p:nvSpPr>
        <p:spPr bwMode="auto">
          <a:xfrm flipV="1">
            <a:off x="6012160" y="476672"/>
            <a:ext cx="2808312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261" y="188715"/>
            <a:ext cx="2308999" cy="58656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388424" y="6453336"/>
            <a:ext cx="7440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Слайд </a:t>
            </a:r>
            <a:r>
              <a:rPr lang="ru-RU" sz="900" dirty="0" smtClean="0">
                <a:solidFill>
                  <a:schemeClr val="accent5">
                    <a:lumMod val="50000"/>
                  </a:schemeClr>
                </a:solidFill>
              </a:rPr>
              <a:t>14</a:t>
            </a:r>
            <a:endParaRPr lang="ru-RU" sz="9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94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Line 7"/>
          <p:cNvSpPr>
            <a:spLocks noChangeShapeType="1"/>
          </p:cNvSpPr>
          <p:nvPr/>
        </p:nvSpPr>
        <p:spPr bwMode="auto">
          <a:xfrm>
            <a:off x="250825" y="6696075"/>
            <a:ext cx="8713788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868650"/>
            <a:ext cx="7416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показатели проекта «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АгроПарк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310400"/>
              </p:ext>
            </p:extLst>
          </p:nvPr>
        </p:nvGraphicFramePr>
        <p:xfrm>
          <a:off x="250823" y="1529522"/>
          <a:ext cx="8713790" cy="31956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65193"/>
                <a:gridCol w="1440160"/>
                <a:gridCol w="1365047"/>
                <a:gridCol w="1443390"/>
              </a:tblGrid>
              <a:tr h="550241"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baseline="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4" marR="7414" marT="7414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 г.</a:t>
                      </a:r>
                      <a:endParaRPr lang="ru-RU" sz="1400" b="0" i="0" u="none" strike="noStrike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4" marR="7414" marT="741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 </a:t>
                      </a:r>
                      <a:r>
                        <a:rPr lang="ru-RU" sz="140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400" b="0" i="0" u="none" strike="noStrike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4" marR="7414" marT="741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г. </a:t>
                      </a:r>
                    </a:p>
                  </a:txBody>
                  <a:tcPr marL="7414" marR="7414" marT="741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684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выпущенной продукции</a:t>
                      </a:r>
                      <a:r>
                        <a:rPr lang="ru-RU" sz="1600" u="none" strike="noStrik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без НДС, млн. руб.</a:t>
                      </a:r>
                      <a:endParaRPr lang="ru-RU" sz="16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4" marR="7414" marT="7414" marB="0" anchor="ctr">
                    <a:solidFill>
                      <a:srgbClr val="E5E5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886</a:t>
                      </a:r>
                      <a:endParaRPr lang="ru-RU" sz="16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4" marR="7414" marT="7414" marB="0" anchor="ctr">
                    <a:solidFill>
                      <a:srgbClr val="E5E5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1 098</a:t>
                      </a:r>
                      <a:endParaRPr lang="ru-RU" sz="16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4" marR="7414" marT="7414" marB="0" anchor="ctr">
                    <a:solidFill>
                      <a:srgbClr val="E5E5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447</a:t>
                      </a:r>
                      <a:endParaRPr lang="ru-RU" sz="16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4" marR="7414" marT="7414" marB="0" anchor="ctr">
                    <a:solidFill>
                      <a:srgbClr val="E5E5F7"/>
                    </a:solidFill>
                  </a:tcPr>
                </a:tc>
              </a:tr>
              <a:tr h="4153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выплаченных налогов,</a:t>
                      </a:r>
                      <a:r>
                        <a:rPr lang="ru-RU" sz="1600" u="none" strike="noStrik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млн. руб.</a:t>
                      </a:r>
                      <a:endParaRPr lang="ru-RU" sz="16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4" marR="7414" marT="74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16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4" marR="7414" marT="74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16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4" marR="7414" marT="74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endParaRPr lang="ru-RU" sz="16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4" marR="7414" marT="7414" marB="0" anchor="ctr"/>
                </a:tc>
              </a:tr>
              <a:tr h="4153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штатных работников, чел.</a:t>
                      </a:r>
                      <a:endParaRPr lang="ru-RU" sz="16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4" marR="7414" marT="7414" marB="0" anchor="ctr">
                    <a:solidFill>
                      <a:srgbClr val="E5E5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338</a:t>
                      </a:r>
                      <a:endParaRPr lang="ru-RU" sz="16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4" marR="7414" marT="7414" marB="0" anchor="ctr">
                    <a:solidFill>
                      <a:srgbClr val="E5E5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</a:t>
                      </a:r>
                      <a:endParaRPr lang="ru-RU" sz="16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4" marR="7414" marT="7414" marB="0" anchor="ctr">
                    <a:solidFill>
                      <a:srgbClr val="E5E5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331</a:t>
                      </a:r>
                      <a:endParaRPr lang="ru-RU" sz="16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4" marR="7414" marT="7414" marB="0" anchor="ctr">
                    <a:solidFill>
                      <a:srgbClr val="E5E5F7"/>
                    </a:solidFill>
                  </a:tcPr>
                </a:tc>
              </a:tr>
              <a:tr h="4153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работников всего, чел.</a:t>
                      </a:r>
                      <a:endParaRPr lang="ru-RU" sz="16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4" marR="7414" marT="74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</a:t>
                      </a:r>
                      <a:endParaRPr lang="ru-RU" sz="16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4" marR="7414" marT="74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sz="16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4" marR="7414" marT="74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438</a:t>
                      </a:r>
                      <a:endParaRPr lang="ru-RU" sz="16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4" marR="7414" marT="7414" marB="0" anchor="ctr"/>
                </a:tc>
              </a:tr>
              <a:tr h="4153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Активы на балансе, млн. руб.</a:t>
                      </a:r>
                      <a:endParaRPr lang="ru-RU" sz="16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4" marR="7414" marT="7414" marB="0" anchor="ctr">
                    <a:solidFill>
                      <a:srgbClr val="E5E5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1 453</a:t>
                      </a:r>
                      <a:endParaRPr lang="ru-RU" sz="16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4" marR="7414" marT="7414" marB="0" anchor="ctr">
                    <a:solidFill>
                      <a:srgbClr val="E5E5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1 322</a:t>
                      </a:r>
                      <a:endParaRPr lang="ru-RU" sz="16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4" marR="7414" marT="7414" marB="0" anchor="ctr">
                    <a:solidFill>
                      <a:srgbClr val="E5E5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1 229</a:t>
                      </a:r>
                      <a:endParaRPr lang="ru-RU" sz="16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4" marR="7414" marT="7414" marB="0" anchor="ctr">
                    <a:solidFill>
                      <a:srgbClr val="E5E5F7"/>
                    </a:solidFill>
                  </a:tcPr>
                </a:tc>
              </a:tr>
              <a:tr h="4153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компаний-резидентов</a:t>
                      </a:r>
                      <a:endParaRPr lang="ru-RU" sz="16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4" marR="7414" marT="7414" marB="0" anchor="ctr">
                    <a:solidFill>
                      <a:srgbClr val="E5E5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4" marR="7414" marT="7414" marB="0" anchor="ctr">
                    <a:solidFill>
                      <a:srgbClr val="E5E5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4" marR="7414" marT="7414" marB="0" anchor="ctr">
                    <a:solidFill>
                      <a:srgbClr val="E5E5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4" marR="7414" marT="7414" marB="0" anchor="ctr">
                    <a:solidFill>
                      <a:srgbClr val="E5E5F7"/>
                    </a:solidFill>
                  </a:tcPr>
                </a:tc>
              </a:tr>
            </a:tbl>
          </a:graphicData>
        </a:graphic>
      </p:graphicFrame>
      <p:sp>
        <p:nvSpPr>
          <p:cNvPr id="15" name="Line 4"/>
          <p:cNvSpPr>
            <a:spLocks noChangeShapeType="1"/>
          </p:cNvSpPr>
          <p:nvPr/>
        </p:nvSpPr>
        <p:spPr bwMode="auto">
          <a:xfrm flipV="1">
            <a:off x="250824" y="476250"/>
            <a:ext cx="2809007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Line 4"/>
          <p:cNvSpPr>
            <a:spLocks noChangeShapeType="1"/>
          </p:cNvSpPr>
          <p:nvPr/>
        </p:nvSpPr>
        <p:spPr bwMode="auto">
          <a:xfrm flipV="1">
            <a:off x="6012160" y="476672"/>
            <a:ext cx="2808312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261" y="188715"/>
            <a:ext cx="2308999" cy="58656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51296" y="4878611"/>
            <a:ext cx="83529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7350" lvl="3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аналогов в РФ</a:t>
            </a:r>
          </a:p>
          <a:p>
            <a:pPr marL="1657350" lvl="3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Активы на балансе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(31.12.2015 г.)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229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57350" lvl="3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за счет собственных средств</a:t>
            </a:r>
          </a:p>
          <a:p>
            <a:pPr marL="1657350" lvl="3" indent="-285750"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производства - 60,000 тонн картофеля и овощей </a:t>
            </a:r>
          </a:p>
          <a:p>
            <a:pPr marL="1657350" lvl="3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редняя зарплата в 2015 г. – 47 тыс. руб.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8424" y="6453336"/>
            <a:ext cx="7440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Слайд </a:t>
            </a:r>
            <a:r>
              <a:rPr lang="ru-RU" sz="900" dirty="0" smtClean="0">
                <a:solidFill>
                  <a:schemeClr val="accent5">
                    <a:lumMod val="50000"/>
                  </a:schemeClr>
                </a:solidFill>
              </a:rPr>
              <a:t>15</a:t>
            </a:r>
            <a:endParaRPr lang="ru-RU" sz="9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Line 7"/>
          <p:cNvSpPr>
            <a:spLocks noChangeShapeType="1"/>
          </p:cNvSpPr>
          <p:nvPr/>
        </p:nvSpPr>
        <p:spPr bwMode="auto">
          <a:xfrm>
            <a:off x="250825" y="6742113"/>
            <a:ext cx="8713788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 flipV="1">
            <a:off x="250824" y="476250"/>
            <a:ext cx="2809007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 flipV="1">
            <a:off x="6012160" y="476672"/>
            <a:ext cx="2808312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261" y="188715"/>
            <a:ext cx="2308999" cy="586560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150566"/>
              </p:ext>
            </p:extLst>
          </p:nvPr>
        </p:nvGraphicFramePr>
        <p:xfrm>
          <a:off x="395536" y="1268759"/>
          <a:ext cx="8280920" cy="48965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67781"/>
                <a:gridCol w="2113139"/>
              </a:tblGrid>
              <a:tr h="8079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Целевые показатели проекта  «</a:t>
                      </a:r>
                      <a:r>
                        <a:rPr lang="ru-RU" sz="2400" b="0" i="0" u="none" strike="noStrike" baseline="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АгроПарк</a:t>
                      </a:r>
                      <a:r>
                        <a:rPr lang="ru-RU" sz="24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marL="7414" marR="7414" marT="741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г.</a:t>
                      </a:r>
                    </a:p>
                  </a:txBody>
                  <a:tcPr marL="7414" marR="7414" marT="741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709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Объем выпускаемой продукции</a:t>
                      </a:r>
                      <a:r>
                        <a:rPr lang="ru-RU" sz="2000" u="none" strike="noStrik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без НДС, млн. руб.</a:t>
                      </a:r>
                      <a:endParaRPr lang="ru-RU" sz="20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4" marR="7414" marT="7414" marB="0" anchor="ctr">
                    <a:solidFill>
                      <a:srgbClr val="E5E5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000" b="0" i="0" u="none" strike="noStrik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r>
                        <a:rPr lang="ru-RU" sz="20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20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4" marR="7414" marT="7414" marB="0" anchor="ctr">
                    <a:solidFill>
                      <a:srgbClr val="E5E5F7"/>
                    </a:solidFill>
                  </a:tcPr>
                </a:tc>
              </a:tr>
              <a:tr h="8293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Сумма  налоговых  выплат,</a:t>
                      </a:r>
                      <a:r>
                        <a:rPr lang="ru-RU" sz="2000" u="none" strike="noStrik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млн. руб.</a:t>
                      </a:r>
                      <a:endParaRPr lang="ru-RU" sz="20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4" marR="7414" marT="74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  <a:endParaRPr lang="ru-RU" sz="20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4" marR="7414" marT="7414" marB="0" anchor="ctr"/>
                </a:tc>
              </a:tr>
              <a:tr h="8293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Численность</a:t>
                      </a:r>
                      <a:r>
                        <a:rPr lang="ru-RU" sz="2000" b="0" i="0" u="none" strike="noStrik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штатных работников, чел.</a:t>
                      </a:r>
                      <a:endParaRPr lang="ru-RU" sz="20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4" marR="7414" marT="7414" marB="0" anchor="ctr">
                    <a:solidFill>
                      <a:srgbClr val="E5E5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ru-RU" sz="20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4" marR="7414" marT="7414" marB="0" anchor="ctr">
                    <a:solidFill>
                      <a:srgbClr val="E5E5F7"/>
                    </a:solidFill>
                  </a:tcPr>
                </a:tc>
              </a:tr>
              <a:tr h="8293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Численность</a:t>
                      </a:r>
                      <a:r>
                        <a:rPr lang="ru-RU" sz="2000" b="0" i="0" u="none" strike="noStrik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работников всего, чел.</a:t>
                      </a:r>
                      <a:endParaRPr lang="ru-RU" sz="20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4" marR="7414" marT="74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sz="20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4" marR="7414" marT="7414" marB="0" anchor="ctr"/>
                </a:tc>
              </a:tr>
              <a:tr h="8293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Количество компаний-резидентов</a:t>
                      </a:r>
                      <a:endParaRPr lang="ru-RU" sz="20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4" marR="7414" marT="7414" marB="0" anchor="ctr">
                    <a:solidFill>
                      <a:srgbClr val="E5E5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20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4" marR="7414" marT="7414" marB="0" anchor="ctr">
                    <a:solidFill>
                      <a:srgbClr val="E5E5F7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388424" y="6525344"/>
            <a:ext cx="7440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Слайд </a:t>
            </a:r>
            <a:r>
              <a:rPr lang="ru-RU" sz="900" dirty="0" smtClean="0">
                <a:solidFill>
                  <a:schemeClr val="accent5">
                    <a:lumMod val="50000"/>
                  </a:schemeClr>
                </a:solidFill>
              </a:rPr>
              <a:t>16</a:t>
            </a:r>
            <a:endParaRPr lang="ru-RU" sz="9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71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Прямоугольник 113"/>
          <p:cNvSpPr/>
          <p:nvPr/>
        </p:nvSpPr>
        <p:spPr>
          <a:xfrm>
            <a:off x="296810" y="3046447"/>
            <a:ext cx="8287262" cy="1753492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336269" y="798820"/>
            <a:ext cx="84842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rgbClr val="0070C0"/>
                </a:solidFill>
              </a:rPr>
              <a:t>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«Картофелеводство»: Практическая реализация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6562930" y="3355797"/>
            <a:ext cx="190795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Селекционно-</a:t>
            </a:r>
          </a:p>
          <a:p>
            <a:pPr algn="ctr"/>
            <a:r>
              <a:rPr lang="ru-RU" sz="1200" dirty="0"/>
              <a:t>генетические центры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512129" y="3303837"/>
            <a:ext cx="1907957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endParaRPr lang="ru-RU" sz="1200" dirty="0"/>
          </a:p>
          <a:p>
            <a:pPr algn="ctr"/>
            <a:endParaRPr lang="ru-RU" sz="1200" dirty="0"/>
          </a:p>
        </p:txBody>
      </p:sp>
      <p:sp>
        <p:nvSpPr>
          <p:cNvPr id="98" name="TextBox 97"/>
          <p:cNvSpPr txBox="1"/>
          <p:nvPr/>
        </p:nvSpPr>
        <p:spPr>
          <a:xfrm>
            <a:off x="6461330" y="3254198"/>
            <a:ext cx="1907957" cy="584775"/>
          </a:xfrm>
          <a:prstGeom prst="rect">
            <a:avLst/>
          </a:prstGeom>
          <a:solidFill>
            <a:srgbClr val="BDDDCB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Семеноводческие</a:t>
            </a:r>
          </a:p>
          <a:p>
            <a:pPr algn="ctr"/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компании</a:t>
            </a:r>
            <a:endParaRPr lang="ru-RU" sz="16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596380" y="3338761"/>
            <a:ext cx="190795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Селекционно-</a:t>
            </a:r>
          </a:p>
          <a:p>
            <a:pPr algn="ctr"/>
            <a:r>
              <a:rPr lang="ru-RU" sz="1200" dirty="0"/>
              <a:t>генетические центры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3545579" y="3286800"/>
            <a:ext cx="1907957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endParaRPr lang="ru-RU" sz="1200" dirty="0"/>
          </a:p>
          <a:p>
            <a:pPr algn="ctr"/>
            <a:endParaRPr lang="ru-RU" sz="1200" dirty="0"/>
          </a:p>
        </p:txBody>
      </p:sp>
      <p:sp>
        <p:nvSpPr>
          <p:cNvPr id="101" name="TextBox 100"/>
          <p:cNvSpPr txBox="1"/>
          <p:nvPr/>
        </p:nvSpPr>
        <p:spPr>
          <a:xfrm>
            <a:off x="3494780" y="3237162"/>
            <a:ext cx="1907957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Центры оригинального семеноводства</a:t>
            </a:r>
            <a:endParaRPr lang="ru-RU" sz="16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46066" y="3350814"/>
            <a:ext cx="1907957" cy="461665"/>
          </a:xfrm>
          <a:prstGeom prst="rect">
            <a:avLst/>
          </a:prstGeom>
          <a:solidFill>
            <a:srgbClr val="EADCF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Селекционно-</a:t>
            </a:r>
          </a:p>
          <a:p>
            <a:pPr algn="ctr"/>
            <a:r>
              <a:rPr lang="ru-RU" sz="1200" dirty="0"/>
              <a:t>генетические центы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495265" y="3298854"/>
            <a:ext cx="1907957" cy="461665"/>
          </a:xfrm>
          <a:prstGeom prst="rect">
            <a:avLst/>
          </a:prstGeom>
          <a:solidFill>
            <a:srgbClr val="CDACE6"/>
          </a:solidFill>
        </p:spPr>
        <p:txBody>
          <a:bodyPr wrap="square" rtlCol="0">
            <a:spAutoFit/>
          </a:bodyPr>
          <a:lstStyle/>
          <a:p>
            <a:pPr algn="ctr"/>
            <a:endParaRPr lang="ru-RU" sz="1200" dirty="0"/>
          </a:p>
          <a:p>
            <a:pPr algn="ctr"/>
            <a:endParaRPr lang="ru-RU" sz="1200" dirty="0"/>
          </a:p>
        </p:txBody>
      </p:sp>
      <p:sp>
        <p:nvSpPr>
          <p:cNvPr id="104" name="TextBox 103"/>
          <p:cNvSpPr txBox="1"/>
          <p:nvPr/>
        </p:nvSpPr>
        <p:spPr>
          <a:xfrm>
            <a:off x="444466" y="3249215"/>
            <a:ext cx="1907957" cy="830997"/>
          </a:xfrm>
          <a:prstGeom prst="rect">
            <a:avLst/>
          </a:prstGeom>
          <a:solidFill>
            <a:srgbClr val="EADCF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Селекционно-</a:t>
            </a:r>
          </a:p>
          <a:p>
            <a:pPr algn="ctr"/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генетические центры</a:t>
            </a:r>
            <a:endParaRPr lang="ru-RU" sz="16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6532304" y="5162340"/>
            <a:ext cx="1907957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Селекционно-</a:t>
            </a:r>
          </a:p>
          <a:p>
            <a:pPr algn="ctr"/>
            <a:r>
              <a:rPr lang="ru-RU" sz="1200" dirty="0"/>
              <a:t>генетические центры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6481504" y="5110380"/>
            <a:ext cx="1907957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1200" dirty="0"/>
          </a:p>
          <a:p>
            <a:pPr algn="ctr"/>
            <a:endParaRPr lang="ru-RU" sz="1200" dirty="0"/>
          </a:p>
        </p:txBody>
      </p:sp>
      <p:sp>
        <p:nvSpPr>
          <p:cNvPr id="113" name="TextBox 112"/>
          <p:cNvSpPr txBox="1"/>
          <p:nvPr/>
        </p:nvSpPr>
        <p:spPr>
          <a:xfrm>
            <a:off x="6430705" y="5060741"/>
            <a:ext cx="1907957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ельхозтоваро-</a:t>
            </a:r>
          </a:p>
          <a:p>
            <a:pPr algn="ctr"/>
            <a:r>
              <a:rPr lang="ru-RU" sz="1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производители</a:t>
            </a:r>
          </a:p>
        </p:txBody>
      </p:sp>
      <p:sp>
        <p:nvSpPr>
          <p:cNvPr id="121" name="Стрелка вправо 120"/>
          <p:cNvSpPr/>
          <p:nvPr/>
        </p:nvSpPr>
        <p:spPr>
          <a:xfrm>
            <a:off x="2595413" y="3251599"/>
            <a:ext cx="706746" cy="539597"/>
          </a:xfrm>
          <a:prstGeom prst="rightArrow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рямоугольник 122"/>
          <p:cNvSpPr/>
          <p:nvPr/>
        </p:nvSpPr>
        <p:spPr>
          <a:xfrm>
            <a:off x="6481504" y="5586753"/>
            <a:ext cx="2102568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750" dirty="0">
                <a:solidFill>
                  <a:schemeClr val="accent5">
                    <a:lumMod val="50000"/>
                  </a:schemeClr>
                </a:solidFill>
              </a:rPr>
              <a:t>Все регионы РФ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590180" y="1444826"/>
            <a:ext cx="1865743" cy="415498"/>
          </a:xfrm>
          <a:prstGeom prst="rect">
            <a:avLst/>
          </a:prstGeom>
          <a:solidFill>
            <a:srgbClr val="EADCF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50" dirty="0"/>
              <a:t>Селекционно-</a:t>
            </a:r>
          </a:p>
          <a:p>
            <a:pPr algn="ctr"/>
            <a:r>
              <a:rPr lang="ru-RU" sz="1050" dirty="0"/>
              <a:t>генетические ы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539380" y="1399466"/>
            <a:ext cx="1865744" cy="415498"/>
          </a:xfrm>
          <a:prstGeom prst="rect">
            <a:avLst/>
          </a:prstGeom>
          <a:solidFill>
            <a:srgbClr val="CDACE6"/>
          </a:solidFill>
        </p:spPr>
        <p:txBody>
          <a:bodyPr wrap="square" rtlCol="0">
            <a:spAutoFit/>
          </a:bodyPr>
          <a:lstStyle/>
          <a:p>
            <a:pPr algn="ctr"/>
            <a:endParaRPr lang="ru-RU" sz="1050" dirty="0"/>
          </a:p>
          <a:p>
            <a:pPr algn="ctr"/>
            <a:endParaRPr lang="ru-RU" sz="1050" dirty="0"/>
          </a:p>
        </p:txBody>
      </p:sp>
      <p:sp>
        <p:nvSpPr>
          <p:cNvPr id="128" name="TextBox 127"/>
          <p:cNvSpPr txBox="1"/>
          <p:nvPr/>
        </p:nvSpPr>
        <p:spPr>
          <a:xfrm>
            <a:off x="444466" y="1350973"/>
            <a:ext cx="1907957" cy="577081"/>
          </a:xfrm>
          <a:prstGeom prst="rect">
            <a:avLst/>
          </a:prstGeom>
          <a:solidFill>
            <a:srgbClr val="EADCF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Региональная инфраструктура диагностики патогенов</a:t>
            </a:r>
          </a:p>
        </p:txBody>
      </p:sp>
      <p:sp>
        <p:nvSpPr>
          <p:cNvPr id="133" name="Прямоугольник 132"/>
          <p:cNvSpPr/>
          <p:nvPr/>
        </p:nvSpPr>
        <p:spPr>
          <a:xfrm>
            <a:off x="7092280" y="4160800"/>
            <a:ext cx="66951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9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Элита</a:t>
            </a:r>
          </a:p>
        </p:txBody>
      </p:sp>
      <p:sp>
        <p:nvSpPr>
          <p:cNvPr id="134" name="Прямоугольник 133"/>
          <p:cNvSpPr/>
          <p:nvPr/>
        </p:nvSpPr>
        <p:spPr>
          <a:xfrm>
            <a:off x="2522650" y="3413845"/>
            <a:ext cx="82521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900" dirty="0"/>
              <a:t> </a:t>
            </a:r>
            <a:r>
              <a:rPr lang="ru-RU" altLang="ru-RU" sz="9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1ПП, ССЭ</a:t>
            </a:r>
          </a:p>
        </p:txBody>
      </p:sp>
      <p:sp>
        <p:nvSpPr>
          <p:cNvPr id="45" name="Стрелка вправо 44"/>
          <p:cNvSpPr/>
          <p:nvPr/>
        </p:nvSpPr>
        <p:spPr>
          <a:xfrm>
            <a:off x="5565598" y="3297481"/>
            <a:ext cx="825154" cy="539597"/>
          </a:xfrm>
          <a:prstGeom prst="rightArrow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5508104" y="3460552"/>
            <a:ext cx="85539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9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СуперЭлита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2934990" y="1349043"/>
            <a:ext cx="1505450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750" dirty="0">
                <a:solidFill>
                  <a:schemeClr val="accent1">
                    <a:lumMod val="75000"/>
                  </a:schemeClr>
                </a:solidFill>
              </a:rPr>
              <a:t>Диагностика</a:t>
            </a:r>
            <a:r>
              <a:rPr lang="en-US" altLang="ru-RU" sz="75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altLang="ru-RU" sz="750" dirty="0">
                <a:solidFill>
                  <a:schemeClr val="accent1">
                    <a:lumMod val="75000"/>
                  </a:schemeClr>
                </a:solidFill>
              </a:rPr>
              <a:t>патогенов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379048" y="6438528"/>
            <a:ext cx="7440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Слайд </a:t>
            </a:r>
            <a:r>
              <a:rPr lang="ru-RU" sz="900" dirty="0" smtClean="0">
                <a:solidFill>
                  <a:schemeClr val="accent5">
                    <a:lumMod val="50000"/>
                  </a:schemeClr>
                </a:solidFill>
              </a:rPr>
              <a:t>17</a:t>
            </a:r>
            <a:endParaRPr lang="ru-RU" sz="9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10" name="Соединительная линия уступом 9"/>
          <p:cNvCxnSpPr/>
          <p:nvPr/>
        </p:nvCxnSpPr>
        <p:spPr>
          <a:xfrm rot="5400000">
            <a:off x="4112843" y="2319149"/>
            <a:ext cx="1447567" cy="61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84748" y="4799939"/>
            <a:ext cx="4792574" cy="346249"/>
          </a:xfrm>
          <a:prstGeom prst="rect">
            <a:avLst/>
          </a:prstGeom>
          <a:noFill/>
          <a:ln w="15875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50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</a:rPr>
              <a:t>Ассоциация производителей семенного картофеля</a:t>
            </a:r>
          </a:p>
        </p:txBody>
      </p:sp>
      <p:sp>
        <p:nvSpPr>
          <p:cNvPr id="119" name="Стрелка вправо 118"/>
          <p:cNvSpPr/>
          <p:nvPr/>
        </p:nvSpPr>
        <p:spPr>
          <a:xfrm rot="5400000">
            <a:off x="7190357" y="3874637"/>
            <a:ext cx="490250" cy="794385"/>
          </a:xfrm>
          <a:prstGeom prst="rightArrow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8" name="Соединительная линия уступом 57"/>
          <p:cNvCxnSpPr>
            <a:stCxn id="127" idx="3"/>
            <a:endCxn id="112" idx="3"/>
          </p:cNvCxnSpPr>
          <p:nvPr/>
        </p:nvCxnSpPr>
        <p:spPr>
          <a:xfrm>
            <a:off x="2405124" y="1607215"/>
            <a:ext cx="5984337" cy="3733998"/>
          </a:xfrm>
          <a:prstGeom prst="bentConnector3">
            <a:avLst>
              <a:gd name="adj1" fmla="val 10382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597889" y="2226295"/>
            <a:ext cx="1865743" cy="415498"/>
          </a:xfrm>
          <a:prstGeom prst="rect">
            <a:avLst/>
          </a:prstGeom>
          <a:solidFill>
            <a:srgbClr val="EADCF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50" dirty="0"/>
              <a:t>Селекционно-</a:t>
            </a:r>
          </a:p>
          <a:p>
            <a:pPr algn="ctr"/>
            <a:r>
              <a:rPr lang="ru-RU" sz="1050" dirty="0"/>
              <a:t>генетические ы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47089" y="2180935"/>
            <a:ext cx="1865744" cy="415498"/>
          </a:xfrm>
          <a:prstGeom prst="rect">
            <a:avLst/>
          </a:prstGeom>
          <a:solidFill>
            <a:srgbClr val="CDACE6"/>
          </a:solidFill>
        </p:spPr>
        <p:txBody>
          <a:bodyPr wrap="square" rtlCol="0">
            <a:spAutoFit/>
          </a:bodyPr>
          <a:lstStyle/>
          <a:p>
            <a:pPr algn="ctr"/>
            <a:endParaRPr lang="ru-RU" sz="1050" dirty="0"/>
          </a:p>
          <a:p>
            <a:pPr algn="ctr"/>
            <a:endParaRPr lang="ru-RU" sz="1050" dirty="0"/>
          </a:p>
        </p:txBody>
      </p:sp>
      <p:sp>
        <p:nvSpPr>
          <p:cNvPr id="76" name="TextBox 75"/>
          <p:cNvSpPr txBox="1"/>
          <p:nvPr/>
        </p:nvSpPr>
        <p:spPr>
          <a:xfrm>
            <a:off x="452176" y="2132443"/>
            <a:ext cx="1907957" cy="415498"/>
          </a:xfrm>
          <a:prstGeom prst="rect">
            <a:avLst/>
          </a:prstGeom>
          <a:solidFill>
            <a:srgbClr val="EADCF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Инновационные</a:t>
            </a:r>
          </a:p>
          <a:p>
            <a:pPr algn="ctr"/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компании</a:t>
            </a:r>
          </a:p>
        </p:txBody>
      </p:sp>
      <p:cxnSp>
        <p:nvCxnSpPr>
          <p:cNvPr id="92" name="Соединительная линия уступом 91"/>
          <p:cNvCxnSpPr>
            <a:stCxn id="75" idx="3"/>
            <a:endCxn id="114" idx="0"/>
          </p:cNvCxnSpPr>
          <p:nvPr/>
        </p:nvCxnSpPr>
        <p:spPr>
          <a:xfrm>
            <a:off x="2412833" y="2388684"/>
            <a:ext cx="2027608" cy="657763"/>
          </a:xfrm>
          <a:prstGeom prst="bentConnector2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Соединительная линия уступом 104"/>
          <p:cNvCxnSpPr>
            <a:stCxn id="75" idx="3"/>
            <a:endCxn id="112" idx="3"/>
          </p:cNvCxnSpPr>
          <p:nvPr/>
        </p:nvCxnSpPr>
        <p:spPr>
          <a:xfrm>
            <a:off x="2412833" y="2388684"/>
            <a:ext cx="5976628" cy="2952529"/>
          </a:xfrm>
          <a:prstGeom prst="bentConnector3">
            <a:avLst>
              <a:gd name="adj1" fmla="val 103825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Прямоугольник 105"/>
          <p:cNvSpPr/>
          <p:nvPr/>
        </p:nvSpPr>
        <p:spPr>
          <a:xfrm>
            <a:off x="2852679" y="2141131"/>
            <a:ext cx="1587761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750" dirty="0">
                <a:solidFill>
                  <a:srgbClr val="C00000"/>
                </a:solidFill>
              </a:rPr>
              <a:t>Средства защиты растений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50568" y="5301208"/>
            <a:ext cx="573360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система оборота семенного картофеля</a:t>
            </a:r>
          </a:p>
          <a:p>
            <a:pPr algn="ctr"/>
            <a:endParaRPr lang="ru-RU" sz="16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система мониторинга болезней картофеля</a:t>
            </a:r>
          </a:p>
          <a:p>
            <a:pPr algn="ctr"/>
            <a:endParaRPr lang="ru-RU" sz="16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261" y="188715"/>
            <a:ext cx="2308999" cy="586560"/>
          </a:xfrm>
          <a:prstGeom prst="rect">
            <a:avLst/>
          </a:prstGeom>
        </p:spPr>
      </p:pic>
      <p:sp>
        <p:nvSpPr>
          <p:cNvPr id="40" name="Line 4"/>
          <p:cNvSpPr>
            <a:spLocks noChangeShapeType="1"/>
          </p:cNvSpPr>
          <p:nvPr/>
        </p:nvSpPr>
        <p:spPr bwMode="auto">
          <a:xfrm flipV="1">
            <a:off x="250824" y="476250"/>
            <a:ext cx="2809007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" name="Line 4"/>
          <p:cNvSpPr>
            <a:spLocks noChangeShapeType="1"/>
          </p:cNvSpPr>
          <p:nvPr/>
        </p:nvSpPr>
        <p:spPr bwMode="auto">
          <a:xfrm flipV="1">
            <a:off x="6012160" y="476672"/>
            <a:ext cx="2808312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" name="Line 7"/>
          <p:cNvSpPr>
            <a:spLocks noChangeShapeType="1"/>
          </p:cNvSpPr>
          <p:nvPr/>
        </p:nvSpPr>
        <p:spPr bwMode="auto">
          <a:xfrm>
            <a:off x="250825" y="6669360"/>
            <a:ext cx="8713788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96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/>
          <p:cNvSpPr/>
          <p:nvPr/>
        </p:nvSpPr>
        <p:spPr>
          <a:xfrm>
            <a:off x="2733426" y="1052736"/>
            <a:ext cx="6447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частно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-государственное партнерство</a:t>
            </a:r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323528" y="1772816"/>
            <a:ext cx="8647008" cy="123938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реализации проекта</a:t>
            </a:r>
            <a:r>
              <a:rPr lang="en-US" sz="18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Сквозной принцип планирования, координации, контроля.</a:t>
            </a:r>
          </a:p>
          <a:p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Минимальная бюрократизация процессов и согласований, быстрое принятие решений.</a:t>
            </a:r>
          </a:p>
          <a:p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использование сетевых форм организации исследований, разработок, услуг и производства.</a:t>
            </a: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251520" y="3284984"/>
            <a:ext cx="8216660" cy="139950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бизнеса</a:t>
            </a:r>
            <a:r>
              <a:rPr lang="en-US" sz="1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Интеллектуальная собственность.</a:t>
            </a:r>
          </a:p>
          <a:p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 –технические ресурсы.</a:t>
            </a:r>
          </a:p>
          <a:p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Компетенции сотрудников.</a:t>
            </a:r>
          </a:p>
          <a:p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Инвестиции в научные исследования, развитие производства и инфраструктуры.</a:t>
            </a:r>
          </a:p>
        </p:txBody>
      </p:sp>
      <p:sp>
        <p:nvSpPr>
          <p:cNvPr id="41" name="Заголовок 1"/>
          <p:cNvSpPr txBox="1">
            <a:spLocks/>
          </p:cNvSpPr>
          <p:nvPr/>
        </p:nvSpPr>
        <p:spPr>
          <a:xfrm>
            <a:off x="247535" y="4797152"/>
            <a:ext cx="8216660" cy="153370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государства</a:t>
            </a:r>
            <a:r>
              <a:rPr lang="en-US" sz="1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Грантовое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финансирование целевых прикладных исследований и проектов.</a:t>
            </a:r>
          </a:p>
          <a:p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целевых (по тематике проекта) инновационных программ для МИП.</a:t>
            </a:r>
          </a:p>
          <a:p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Направленное субсидирование отечественных производителей семян.</a:t>
            </a:r>
          </a:p>
          <a:p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инфраструктурных проектов.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79048" y="6510536"/>
            <a:ext cx="7440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Слайд </a:t>
            </a:r>
            <a:r>
              <a:rPr lang="ru-RU" sz="900" dirty="0" smtClean="0">
                <a:solidFill>
                  <a:schemeClr val="accent5">
                    <a:lumMod val="50000"/>
                  </a:schemeClr>
                </a:solidFill>
              </a:rPr>
              <a:t>18</a:t>
            </a:r>
            <a:endParaRPr lang="ru-RU" sz="9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107950" y="476250"/>
            <a:ext cx="1079674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33" y="77019"/>
            <a:ext cx="2376959" cy="798461"/>
          </a:xfrm>
          <a:prstGeom prst="rect">
            <a:avLst/>
          </a:prstGeom>
        </p:spPr>
      </p:pic>
      <p:sp>
        <p:nvSpPr>
          <p:cNvPr id="10" name="Line 4"/>
          <p:cNvSpPr>
            <a:spLocks noChangeShapeType="1"/>
          </p:cNvSpPr>
          <p:nvPr/>
        </p:nvSpPr>
        <p:spPr bwMode="auto">
          <a:xfrm flipV="1">
            <a:off x="1547813" y="476250"/>
            <a:ext cx="7416800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250825" y="6742113"/>
            <a:ext cx="8713788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1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Заголовок 1"/>
          <p:cNvSpPr>
            <a:spLocks noGrp="1"/>
          </p:cNvSpPr>
          <p:nvPr>
            <p:ph type="ctrTitle"/>
          </p:nvPr>
        </p:nvSpPr>
        <p:spPr>
          <a:xfrm>
            <a:off x="395536" y="3212976"/>
            <a:ext cx="8657471" cy="3168352"/>
          </a:xfrm>
        </p:spPr>
        <p:txBody>
          <a:bodyPr>
            <a:noAutofit/>
          </a:bodyPr>
          <a:lstStyle/>
          <a:p>
            <a:pPr algn="l"/>
            <a:r>
              <a:rPr lang="ru-RU" sz="1650" b="1" u="sng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1650" b="1" u="sng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50" b="1" u="sng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1650" b="1" u="sng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18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Открытые демонстрационные испытания новых сортов (гибридов) картофеля с участием заинтересованных селекционеров, ученых, исследователей.</a:t>
            </a:r>
            <a:br>
              <a:rPr lang="ru-RU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Новые методы селекции и геномного редактирования картофеля.</a:t>
            </a:r>
            <a:br>
              <a:rPr lang="ru-RU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Новые методы диагностики вирусных и бактериальных болезней картофеля.</a:t>
            </a:r>
            <a:br>
              <a:rPr lang="ru-RU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Новые биопрепараты для защиты картофеля.</a:t>
            </a:r>
            <a:br>
              <a:rPr lang="ru-RU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 пожаловать!</a:t>
            </a: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1800" b="1" dirty="0">
                <a:solidFill>
                  <a:schemeClr val="accent5">
                    <a:lumMod val="50000"/>
                  </a:schemeClr>
                </a:solidFill>
              </a:rPr>
            </a:br>
            <a:endParaRPr lang="ru-RU" sz="1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16416" y="6516052"/>
            <a:ext cx="744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Слайд </a:t>
            </a:r>
            <a:r>
              <a:rPr lang="ru-RU" sz="900" dirty="0" smtClean="0">
                <a:solidFill>
                  <a:schemeClr val="accent5">
                    <a:lumMod val="50000"/>
                  </a:schemeClr>
                </a:solidFill>
              </a:rPr>
              <a:t>19</a:t>
            </a:r>
            <a:endParaRPr lang="en-US" sz="9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sz="9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1283276"/>
            <a:ext cx="89289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«Дока – Генные Технологии»: День Поля 2016</a:t>
            </a:r>
          </a:p>
          <a:p>
            <a:endParaRPr lang="ru-RU" sz="2400" b="1" u="sng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августа 2016 г., Московская область, Дмитровский р-н, с.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Рогачево</a:t>
            </a:r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107950" y="476250"/>
            <a:ext cx="1079674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33" y="77019"/>
            <a:ext cx="2376959" cy="798461"/>
          </a:xfrm>
          <a:prstGeom prst="rect">
            <a:avLst/>
          </a:prstGeom>
        </p:spPr>
      </p:pic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1547813" y="476250"/>
            <a:ext cx="7416800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250825" y="6742113"/>
            <a:ext cx="8713788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25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33" y="77019"/>
            <a:ext cx="2376959" cy="798461"/>
          </a:xfrm>
          <a:prstGeom prst="rect">
            <a:avLst/>
          </a:prstGeom>
        </p:spPr>
      </p:pic>
      <p:sp>
        <p:nvSpPr>
          <p:cNvPr id="4098" name="Line 11"/>
          <p:cNvSpPr>
            <a:spLocks noChangeShapeType="1"/>
          </p:cNvSpPr>
          <p:nvPr/>
        </p:nvSpPr>
        <p:spPr bwMode="auto">
          <a:xfrm>
            <a:off x="107950" y="476250"/>
            <a:ext cx="1079674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9" name="Line 4"/>
          <p:cNvSpPr>
            <a:spLocks noChangeShapeType="1"/>
          </p:cNvSpPr>
          <p:nvPr/>
        </p:nvSpPr>
        <p:spPr bwMode="auto">
          <a:xfrm flipV="1">
            <a:off x="1547813" y="476250"/>
            <a:ext cx="7416800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4806950" y="404813"/>
            <a:ext cx="4373563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>
              <a:defRPr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картофельной индустрии</a:t>
            </a:r>
            <a:endParaRPr lang="ru-RU" sz="1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3" name="Подзаголовок 2"/>
          <p:cNvSpPr txBox="1">
            <a:spLocks/>
          </p:cNvSpPr>
          <p:nvPr/>
        </p:nvSpPr>
        <p:spPr bwMode="auto">
          <a:xfrm>
            <a:off x="467544" y="1463377"/>
            <a:ext cx="8274050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ru-RU" altLang="ru-RU" sz="2000" dirty="0">
                <a:solidFill>
                  <a:srgbClr val="2222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Разрушение российской селекционной школы картофелеводства</a:t>
            </a:r>
          </a:p>
          <a:p>
            <a:pPr>
              <a:buFontTx/>
              <a:buAutoNum type="arabicPeriod"/>
            </a:pPr>
            <a:r>
              <a:rPr lang="ru-RU" altLang="ru-RU" sz="2000" dirty="0">
                <a:solidFill>
                  <a:srgbClr val="2222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 полная зависимость производителей столового картофеля от импорта семян и внешнеполитической ситуации</a:t>
            </a:r>
          </a:p>
          <a:p>
            <a:pPr>
              <a:buFontTx/>
              <a:buAutoNum type="arabicPeriod"/>
            </a:pPr>
            <a:r>
              <a:rPr lang="ru-RU" altLang="ru-RU" sz="2000" dirty="0">
                <a:solidFill>
                  <a:srgbClr val="2222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Значительное снижение качества поставляемого в РФ по импорту  семенного картофеля</a:t>
            </a:r>
          </a:p>
          <a:p>
            <a:pPr>
              <a:buFontTx/>
              <a:buAutoNum type="arabicPeriod"/>
            </a:pPr>
            <a:r>
              <a:rPr lang="ru-RU" altLang="ru-RU" sz="2000" dirty="0">
                <a:solidFill>
                  <a:srgbClr val="2222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зараженность импортируемых семян картофеля бактериозами всех видов, заражение территории РФ новыми болезнями картофеля </a:t>
            </a:r>
          </a:p>
          <a:p>
            <a:pPr>
              <a:buFontTx/>
              <a:buAutoNum type="arabicPeriod"/>
            </a:pPr>
            <a:r>
              <a:rPr lang="ru-RU" altLang="ru-RU" sz="2000" dirty="0">
                <a:solidFill>
                  <a:srgbClr val="2222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эффективных механизмов контроля качества семенного </a:t>
            </a:r>
            <a:r>
              <a:rPr lang="ru-RU" altLang="ru-RU" sz="2000" dirty="0" smtClean="0">
                <a:solidFill>
                  <a:srgbClr val="2222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картофеля и профессиональной </a:t>
            </a:r>
            <a:r>
              <a:rPr lang="ru-RU" altLang="ru-RU" sz="2000" dirty="0">
                <a:solidFill>
                  <a:srgbClr val="2222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диагностической  базы вирусных и бактериальных болезней картофеля</a:t>
            </a:r>
          </a:p>
          <a:p>
            <a:pPr>
              <a:buFontTx/>
              <a:buAutoNum type="arabicPeriod"/>
            </a:pPr>
            <a:r>
              <a:rPr lang="ru-RU" altLang="ru-RU" sz="2000" dirty="0">
                <a:solidFill>
                  <a:srgbClr val="2222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Высокие потери столового картофеля у сельхозпредприятий из-за низкого качества </a:t>
            </a:r>
            <a:r>
              <a:rPr lang="ru-RU" altLang="ru-RU" sz="2000" dirty="0" smtClean="0">
                <a:solidFill>
                  <a:srgbClr val="2222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семян</a:t>
            </a:r>
            <a:endParaRPr lang="ru-RU" altLang="ru-RU" sz="2000" dirty="0">
              <a:solidFill>
                <a:srgbClr val="2222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ru-RU" sz="1900" dirty="0"/>
          </a:p>
        </p:txBody>
      </p:sp>
      <p:sp>
        <p:nvSpPr>
          <p:cNvPr id="10" name="TextBox 9"/>
          <p:cNvSpPr txBox="1"/>
          <p:nvPr/>
        </p:nvSpPr>
        <p:spPr>
          <a:xfrm>
            <a:off x="8474298" y="6525344"/>
            <a:ext cx="7440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Слайд 2</a:t>
            </a: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250825" y="6742113"/>
            <a:ext cx="8713788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Заголовок 1"/>
          <p:cNvSpPr>
            <a:spLocks noGrp="1"/>
          </p:cNvSpPr>
          <p:nvPr>
            <p:ph type="ctrTitle"/>
          </p:nvPr>
        </p:nvSpPr>
        <p:spPr>
          <a:xfrm>
            <a:off x="356095" y="962653"/>
            <a:ext cx="8320361" cy="882171"/>
          </a:xfrm>
        </p:spPr>
        <p:txBody>
          <a:bodyPr>
            <a:noAutofit/>
          </a:bodyPr>
          <a:lstStyle/>
          <a:p>
            <a:pPr algn="l"/>
            <a:r>
              <a:rPr lang="ru-RU" sz="18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</a:t>
            </a:r>
            <a:r>
              <a:rPr lang="en-US" sz="18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Научное обеспечение развития картофелеводства в Российской Федерации на основе передовых методов генетики, селекции и семеноводства.</a:t>
            </a:r>
          </a:p>
        </p:txBody>
      </p:sp>
      <p:sp>
        <p:nvSpPr>
          <p:cNvPr id="51" name="Заголовок 1"/>
          <p:cNvSpPr txBox="1">
            <a:spLocks/>
          </p:cNvSpPr>
          <p:nvPr/>
        </p:nvSpPr>
        <p:spPr>
          <a:xfrm>
            <a:off x="341302" y="1892821"/>
            <a:ext cx="8623186" cy="2832323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научные  задачи Программы</a:t>
            </a:r>
            <a:r>
              <a:rPr lang="en-US" sz="18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фундаментальных научных исследований по созданию отечественного посевного фонда, включая разработку технологической платформы для маркер-ориентированной и геномной селекции, на условиях технических требований участников рынка.</a:t>
            </a:r>
          </a:p>
          <a:p>
            <a:pPr algn="l"/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 созданных технологий селекции в производство исходного материала и оригинальных семян.</a:t>
            </a:r>
          </a:p>
          <a:p>
            <a:pPr algn="l"/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новых технологий объективной диагностики патогенов картофеля и применения целевых эффективных биологических препаратов.</a:t>
            </a:r>
          </a:p>
          <a:p>
            <a:pPr algn="l"/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научной и методической составляющей для создания региональной инфраструктуры для борьбы с патогенами картофеля.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872412" y="5437673"/>
            <a:ext cx="1695361" cy="10156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защиты картофеля на основе биопрепаратов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8151" y="4859868"/>
            <a:ext cx="8554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rgbClr val="002060"/>
                </a:solidFill>
              </a:rPr>
              <a:t>Н</a:t>
            </a:r>
            <a:r>
              <a:rPr lang="ru-RU" b="1" u="sng" dirty="0" smtClean="0">
                <a:solidFill>
                  <a:srgbClr val="002060"/>
                </a:solidFill>
              </a:rPr>
              <a:t>аправления научных исследований и прикладных НИОКР Программы</a:t>
            </a:r>
            <a:r>
              <a:rPr lang="en-US" b="1" u="sng" dirty="0" smtClean="0">
                <a:solidFill>
                  <a:srgbClr val="002060"/>
                </a:solidFill>
              </a:rPr>
              <a:t>:</a:t>
            </a:r>
            <a:endParaRPr lang="ru-RU" b="1" dirty="0" smtClean="0">
              <a:solidFill>
                <a:srgbClr val="00206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945982" y="5437673"/>
            <a:ext cx="1783680" cy="10156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специалистов</a:t>
            </a:r>
          </a:p>
          <a:p>
            <a:pPr algn="ctr"/>
            <a:endParaRPr lang="ru-RU" sz="1500" dirty="0"/>
          </a:p>
          <a:p>
            <a:pPr algn="ctr"/>
            <a:endParaRPr lang="ru-RU" sz="1500" dirty="0"/>
          </a:p>
        </p:txBody>
      </p:sp>
      <p:sp>
        <p:nvSpPr>
          <p:cNvPr id="54" name="TextBox 53"/>
          <p:cNvSpPr txBox="1"/>
          <p:nvPr/>
        </p:nvSpPr>
        <p:spPr>
          <a:xfrm>
            <a:off x="2690623" y="5437673"/>
            <a:ext cx="1823807" cy="10156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методы диагностики болезней </a:t>
            </a:r>
            <a:r>
              <a:rPr lang="ru-RU" sz="15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картофеля</a:t>
            </a:r>
            <a:endParaRPr lang="ru-RU" sz="1500" dirty="0"/>
          </a:p>
        </p:txBody>
      </p:sp>
      <p:sp>
        <p:nvSpPr>
          <p:cNvPr id="55" name="TextBox 54"/>
          <p:cNvSpPr txBox="1"/>
          <p:nvPr/>
        </p:nvSpPr>
        <p:spPr>
          <a:xfrm>
            <a:off x="416965" y="5437673"/>
            <a:ext cx="1872655" cy="10156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Селекция и генетика картофеля</a:t>
            </a:r>
          </a:p>
          <a:p>
            <a:pPr algn="ctr"/>
            <a:endParaRPr lang="ru-RU" sz="1500" dirty="0"/>
          </a:p>
          <a:p>
            <a:pPr algn="ctr"/>
            <a:endParaRPr lang="ru-RU" sz="1500" dirty="0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107950" y="476250"/>
            <a:ext cx="1079674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33" y="77019"/>
            <a:ext cx="2376959" cy="798461"/>
          </a:xfrm>
          <a:prstGeom prst="rect">
            <a:avLst/>
          </a:prstGeom>
        </p:spPr>
      </p:pic>
      <p:sp>
        <p:nvSpPr>
          <p:cNvPr id="14" name="Line 4"/>
          <p:cNvSpPr>
            <a:spLocks noChangeShapeType="1"/>
          </p:cNvSpPr>
          <p:nvPr/>
        </p:nvSpPr>
        <p:spPr bwMode="auto">
          <a:xfrm flipV="1">
            <a:off x="1547813" y="476250"/>
            <a:ext cx="7416800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6103094" y="404813"/>
            <a:ext cx="2933402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>
              <a:defRPr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КЦП «Картофелеводство»</a:t>
            </a:r>
            <a:endParaRPr lang="ru-RU" sz="1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74298" y="6525344"/>
            <a:ext cx="7440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Слайд </a:t>
            </a:r>
            <a:r>
              <a:rPr lang="en-US" sz="900" dirty="0">
                <a:solidFill>
                  <a:schemeClr val="accent5">
                    <a:lumMod val="50000"/>
                  </a:schemeClr>
                </a:solidFill>
              </a:rPr>
              <a:t>3</a:t>
            </a:r>
            <a:endParaRPr lang="ru-RU" sz="9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>
            <a:off x="250825" y="6742113"/>
            <a:ext cx="8713788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3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64370" y="5899338"/>
            <a:ext cx="1528716" cy="553998"/>
          </a:xfrm>
          <a:prstGeom prst="rect">
            <a:avLst/>
          </a:prstGeom>
          <a:solidFill>
            <a:srgbClr val="E5E5F7"/>
          </a:solidFill>
        </p:spPr>
        <p:txBody>
          <a:bodyPr wrap="square" rtlCol="0">
            <a:spAutoFit/>
          </a:bodyPr>
          <a:lstStyle/>
          <a:p>
            <a:pPr algn="ctr"/>
            <a:endParaRPr lang="en-US" sz="15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5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ФАНО, РАН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907506" y="5884530"/>
            <a:ext cx="5393532" cy="553998"/>
          </a:xfrm>
          <a:prstGeom prst="rect">
            <a:avLst/>
          </a:prstGeom>
          <a:solidFill>
            <a:srgbClr val="FBE9C9"/>
          </a:solidFill>
        </p:spPr>
        <p:txBody>
          <a:bodyPr wrap="square" rtlCol="0">
            <a:spAutoFit/>
          </a:bodyPr>
          <a:lstStyle/>
          <a:p>
            <a:pPr algn="ctr"/>
            <a:endParaRPr lang="en-US" sz="1500" dirty="0"/>
          </a:p>
          <a:p>
            <a:pPr algn="ctr"/>
            <a:r>
              <a:rPr lang="ru-RU" sz="15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сельского хозяйства Российской Федерации</a:t>
            </a:r>
          </a:p>
        </p:txBody>
      </p:sp>
      <p:sp>
        <p:nvSpPr>
          <p:cNvPr id="49" name="Заголовок 1"/>
          <p:cNvSpPr>
            <a:spLocks noGrp="1"/>
          </p:cNvSpPr>
          <p:nvPr>
            <p:ph type="ctrTitle"/>
          </p:nvPr>
        </p:nvSpPr>
        <p:spPr>
          <a:xfrm>
            <a:off x="320892" y="1152987"/>
            <a:ext cx="8282564" cy="835357"/>
          </a:xfrm>
        </p:spPr>
        <p:txBody>
          <a:bodyPr>
            <a:noAutofit/>
          </a:bodyPr>
          <a:lstStyle/>
          <a:p>
            <a:pPr algn="l"/>
            <a:r>
              <a:rPr lang="ru-RU" sz="1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Производственная цель</a:t>
            </a:r>
            <a:r>
              <a:rPr lang="en-US" sz="1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отечественного посевного фонда и обеспечение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импортонезависимости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производственного цикла выращивания картофеля.</a:t>
            </a:r>
          </a:p>
        </p:txBody>
      </p:sp>
      <p:sp>
        <p:nvSpPr>
          <p:cNvPr id="51" name="Заголовок 1"/>
          <p:cNvSpPr txBox="1">
            <a:spLocks/>
          </p:cNvSpPr>
          <p:nvPr/>
        </p:nvSpPr>
        <p:spPr>
          <a:xfrm>
            <a:off x="320891" y="2132856"/>
            <a:ext cx="8602332" cy="2459293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прикладные  задачи</a:t>
            </a:r>
            <a:r>
              <a:rPr lang="en-US" sz="1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(развитие) инновационной инфраструктуры в отрасли.</a:t>
            </a:r>
          </a:p>
          <a:p>
            <a:pPr algn="l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полного цикла «от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микрорастения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элиты» на основе  технологической платформы для маркер-ориентированной и геномной селекции картофеля.</a:t>
            </a:r>
          </a:p>
          <a:p>
            <a:pPr algn="l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лучших сортов зарубежной селекции и наращивание доли сортов отечественной селекции.</a:t>
            </a:r>
          </a:p>
          <a:p>
            <a:pPr algn="l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международным стандартам качества.</a:t>
            </a:r>
          </a:p>
          <a:p>
            <a:pPr algn="l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универсальной сервисной инфраструктуры: центры коллективного пользования и сертификации, региональные системы диагностики болезней и защиты растений.</a:t>
            </a:r>
          </a:p>
          <a:p>
            <a:pPr algn="l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информационных систем оборота семенного картофеля и мониторинга патогенов картофеля.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967912" y="5236458"/>
            <a:ext cx="1695361" cy="7848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специалистов</a:t>
            </a:r>
          </a:p>
          <a:p>
            <a:pPr algn="ctr"/>
            <a:endParaRPr lang="ru-RU" sz="15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56950" y="4715852"/>
            <a:ext cx="4888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ункциональные направления Программы</a:t>
            </a:r>
            <a:r>
              <a:rPr lang="en-US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47675" y="5236458"/>
            <a:ext cx="1900238" cy="7848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Научные</a:t>
            </a:r>
          </a:p>
          <a:p>
            <a:pPr algn="ctr"/>
            <a:r>
              <a:rPr lang="ru-RU" sz="15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</a:p>
          <a:p>
            <a:pPr algn="ctr"/>
            <a:endParaRPr lang="ru-RU" sz="1500" dirty="0"/>
          </a:p>
        </p:txBody>
      </p:sp>
      <p:sp>
        <p:nvSpPr>
          <p:cNvPr id="54" name="TextBox 53"/>
          <p:cNvSpPr txBox="1"/>
          <p:nvPr/>
        </p:nvSpPr>
        <p:spPr>
          <a:xfrm>
            <a:off x="4881373" y="5236458"/>
            <a:ext cx="1823807" cy="784830"/>
          </a:xfrm>
          <a:prstGeom prst="rect">
            <a:avLst/>
          </a:prstGeom>
          <a:solidFill>
            <a:srgbClr val="BDDDCB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</a:t>
            </a:r>
          </a:p>
          <a:p>
            <a:pPr algn="ctr"/>
            <a:endParaRPr lang="ru-RU" sz="1500" dirty="0"/>
          </a:p>
          <a:p>
            <a:pPr algn="ctr"/>
            <a:endParaRPr lang="ru-RU" sz="1500" dirty="0"/>
          </a:p>
        </p:txBody>
      </p:sp>
      <p:sp>
        <p:nvSpPr>
          <p:cNvPr id="55" name="TextBox 54"/>
          <p:cNvSpPr txBox="1"/>
          <p:nvPr/>
        </p:nvSpPr>
        <p:spPr>
          <a:xfrm>
            <a:off x="2702965" y="5236458"/>
            <a:ext cx="1872655" cy="7848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Инновации</a:t>
            </a:r>
          </a:p>
          <a:p>
            <a:pPr algn="ctr"/>
            <a:endParaRPr lang="ru-RU" sz="1500" dirty="0"/>
          </a:p>
          <a:p>
            <a:pPr algn="ctr"/>
            <a:endParaRPr lang="ru-RU" sz="1500" dirty="0"/>
          </a:p>
        </p:txBody>
      </p:sp>
      <p:sp>
        <p:nvSpPr>
          <p:cNvPr id="12" name="TextBox 11"/>
          <p:cNvSpPr txBox="1"/>
          <p:nvPr/>
        </p:nvSpPr>
        <p:spPr>
          <a:xfrm>
            <a:off x="8460432" y="6525344"/>
            <a:ext cx="7440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Слайд 4</a:t>
            </a: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107950" y="476250"/>
            <a:ext cx="1079674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33" y="77019"/>
            <a:ext cx="2376959" cy="798461"/>
          </a:xfrm>
          <a:prstGeom prst="rect">
            <a:avLst/>
          </a:prstGeom>
        </p:spPr>
      </p:pic>
      <p:sp>
        <p:nvSpPr>
          <p:cNvPr id="16" name="Line 4"/>
          <p:cNvSpPr>
            <a:spLocks noChangeShapeType="1"/>
          </p:cNvSpPr>
          <p:nvPr/>
        </p:nvSpPr>
        <p:spPr bwMode="auto">
          <a:xfrm flipV="1">
            <a:off x="1547813" y="476250"/>
            <a:ext cx="7416800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6103094" y="404813"/>
            <a:ext cx="2933402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>
              <a:defRPr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КЦП «Картофелеводство»</a:t>
            </a:r>
            <a:endParaRPr lang="ru-RU" sz="1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>
            <a:off x="250825" y="6742113"/>
            <a:ext cx="8713788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37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Заголовок 1"/>
          <p:cNvSpPr>
            <a:spLocks noGrp="1"/>
          </p:cNvSpPr>
          <p:nvPr>
            <p:ph type="ctrTitle"/>
          </p:nvPr>
        </p:nvSpPr>
        <p:spPr>
          <a:xfrm>
            <a:off x="326604" y="1346719"/>
            <a:ext cx="8282564" cy="5322641"/>
          </a:xfrm>
        </p:spPr>
        <p:txBody>
          <a:bodyPr>
            <a:noAutofit/>
          </a:bodyPr>
          <a:lstStyle/>
          <a:p>
            <a:pPr algn="l"/>
            <a:r>
              <a:rPr lang="ru-RU" sz="14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требования участников рынка к создаваемым столовым  сортам картофеля</a:t>
            </a:r>
            <a:r>
              <a:rPr lang="en-US" sz="14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4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требования: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Устойчивость к раку картофеля и нематодам.</a:t>
            </a:r>
            <a:br>
              <a:rPr lang="ru-RU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Урожайность не ниже 35 т/га без полива, но при условии хорошего качества семян, полноценных программ подготовки почв, удобрений и защиты растений. </a:t>
            </a:r>
            <a:br>
              <a:rPr lang="ru-RU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пластичность.</a:t>
            </a:r>
            <a:br>
              <a:rPr lang="ru-RU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Жаро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 засухоустойчивость.</a:t>
            </a:r>
            <a:br>
              <a:rPr lang="ru-RU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Устойчивость к  </a:t>
            </a:r>
            <a:r>
              <a:rPr lang="ru-RU" sz="1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израстанию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(повторному росту) после засухи.</a:t>
            </a:r>
            <a:br>
              <a:rPr lang="ru-RU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производства: высадка в середине мая и уборка во второй половине сентября. При этом – достижение плановой урожайности и формирование полноценной кожуры.</a:t>
            </a:r>
            <a:br>
              <a:rPr lang="ru-RU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 ранним сортам – 70 дней и короче.</a:t>
            </a:r>
            <a:br>
              <a:rPr lang="ru-RU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Сорт должен производить не менее 8 клубней с растения, клубни не должны иметь полости и другие внутренние дефекты, как, например, почернение. Выровненность клубней по размеру в клоне.</a:t>
            </a:r>
            <a:br>
              <a:rPr lang="ru-RU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Устойчивость к потемнению мякоти в сыром и вареном виде.</a:t>
            </a:r>
            <a:br>
              <a:rPr lang="ru-RU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требуется высокое содержание сухого вещества и за счет этого должна достигаться более высокая устойчивость к механическим повреждениям.</a:t>
            </a:r>
            <a:br>
              <a:rPr lang="ru-RU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высокая устойчивость к парше обыкновенной.</a:t>
            </a:r>
            <a:br>
              <a:rPr lang="ru-RU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Устойчивость к механическим воздействиям при уборке и сортировках.</a:t>
            </a:r>
            <a:br>
              <a:rPr lang="ru-RU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Хорошие характеристики хранения без раннего прорастания клубней.</a:t>
            </a:r>
            <a:br>
              <a:rPr lang="ru-RU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глубокие глазки, форма клубней круглая или овально-круглая. Гладкая кожура, пригодность к полировке.</a:t>
            </a:r>
            <a:br>
              <a:rPr lang="ru-RU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    </a:t>
            </a:r>
            <a:r>
              <a:rPr lang="ru-RU" sz="14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требования: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устойчивость к вирусам и бактериозам .</a:t>
            </a:r>
            <a:br>
              <a:rPr lang="ru-RU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устойчивость к фитофторозу.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 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79048" y="6510536"/>
            <a:ext cx="7440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Слайд 5</a:t>
            </a:r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107950" y="476250"/>
            <a:ext cx="1079674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33" y="77019"/>
            <a:ext cx="2376959" cy="798461"/>
          </a:xfrm>
          <a:prstGeom prst="rect">
            <a:avLst/>
          </a:prstGeom>
        </p:spPr>
      </p:pic>
      <p:sp>
        <p:nvSpPr>
          <p:cNvPr id="7" name="Line 4"/>
          <p:cNvSpPr>
            <a:spLocks noChangeShapeType="1"/>
          </p:cNvSpPr>
          <p:nvPr/>
        </p:nvSpPr>
        <p:spPr bwMode="auto">
          <a:xfrm flipV="1">
            <a:off x="1547813" y="476250"/>
            <a:ext cx="7416800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103094" y="404813"/>
            <a:ext cx="2933402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>
              <a:defRPr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КЦП «Картофелеводство»</a:t>
            </a:r>
            <a:endParaRPr lang="ru-RU" sz="1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250825" y="6742113"/>
            <a:ext cx="8713788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17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Заголовок 1"/>
          <p:cNvSpPr>
            <a:spLocks noGrp="1"/>
          </p:cNvSpPr>
          <p:nvPr>
            <p:ph type="ctrTitle"/>
          </p:nvPr>
        </p:nvSpPr>
        <p:spPr>
          <a:xfrm>
            <a:off x="262461" y="836712"/>
            <a:ext cx="8670658" cy="5832648"/>
          </a:xfrm>
        </p:spPr>
        <p:txBody>
          <a:bodyPr>
            <a:noAutofit/>
          </a:bodyPr>
          <a:lstStyle/>
          <a:p>
            <a:pPr algn="l"/>
            <a:r>
              <a:rPr lang="ru-RU" sz="16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 практические  результаты  Программы</a:t>
            </a:r>
            <a:r>
              <a:rPr lang="en-US" sz="16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1.Новые оригинальные отечественные сорта картофеля с заданными свойствами, определенными потребностями участников. </a:t>
            </a:r>
            <a:b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Методы </a:t>
            </a:r>
            <a:r>
              <a:rPr lang="ru-RU" sz="1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биобезопасной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модификации генома картофеля для контроля генов, отвечающих за отдельные признаки и качества картофеля.</a:t>
            </a:r>
            <a:b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Новые технологии диагностики патогенов картофеля и отечественные тест–системы для проведения диагностики. </a:t>
            </a:r>
            <a:b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Новые биологические препараты для защиты картофеля.</a:t>
            </a:r>
            <a:b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Региональная  инфраструктура для борьбы с патогенами картофеля и система мониторинга распространения патогенов картофеля.  </a:t>
            </a:r>
            <a:b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Система сертификации семенного картофеля, включая правила сертификации и внутреннего сквозного контроля качества семенного материала на всех этапах его производства. Информационная система оборота семенного картофеля.</a:t>
            </a:r>
            <a:b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Электронный каталог генетических паспортов картофеля для использования селекционерами, </a:t>
            </a:r>
            <a:r>
              <a:rPr lang="ru-RU" sz="1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селекционно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-генетическими центрами и </a:t>
            </a:r>
            <a:r>
              <a:rPr lang="ru-RU" sz="1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селекционно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-семеноводческими компаниями и база знаний для использования селекционерами, исследовательскими и производственными компаниями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 и  программный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для анализа экспериментальных данных по </a:t>
            </a:r>
            <a:r>
              <a:rPr lang="ru-RU" sz="1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генотипированию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целью выявления молекулярных маркеров перспективных для геномной и маркер-ориентированной селекции картофеля.</a:t>
            </a:r>
            <a:b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Специалисты, владеющие современными знаниями и технологиями в области генетики, селекции и семеноводства картофеля, а также в области диагностики патогенов картофеля и использования современных средств защиты картофеля.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79048" y="6525344"/>
            <a:ext cx="7440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Слайд 6</a:t>
            </a:r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107950" y="476250"/>
            <a:ext cx="1079674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33" y="77019"/>
            <a:ext cx="2376959" cy="798461"/>
          </a:xfrm>
          <a:prstGeom prst="rect">
            <a:avLst/>
          </a:prstGeom>
        </p:spPr>
      </p:pic>
      <p:sp>
        <p:nvSpPr>
          <p:cNvPr id="7" name="Line 4"/>
          <p:cNvSpPr>
            <a:spLocks noChangeShapeType="1"/>
          </p:cNvSpPr>
          <p:nvPr/>
        </p:nvSpPr>
        <p:spPr bwMode="auto">
          <a:xfrm flipV="1">
            <a:off x="1547813" y="476250"/>
            <a:ext cx="7416800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103094" y="404813"/>
            <a:ext cx="2933402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>
              <a:defRPr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КЦП «Картофелеводство»</a:t>
            </a:r>
            <a:endParaRPr lang="ru-RU" sz="1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250825" y="6742113"/>
            <a:ext cx="8713788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57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Line 7"/>
          <p:cNvSpPr>
            <a:spLocks noChangeShapeType="1"/>
          </p:cNvSpPr>
          <p:nvPr/>
        </p:nvSpPr>
        <p:spPr bwMode="auto">
          <a:xfrm>
            <a:off x="250825" y="6524625"/>
            <a:ext cx="8713788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5580112" y="382240"/>
            <a:ext cx="3384376" cy="59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>
              <a:defRPr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роект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Московском регионе </a:t>
            </a:r>
            <a:endParaRPr lang="ru-RU" sz="1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250825" y="1143000"/>
            <a:ext cx="8713788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Оцениваемая потребность Московского региона в столовом картофеле - 1 900 тыс. тонн</a:t>
            </a:r>
          </a:p>
          <a:p>
            <a:pPr>
              <a:defRPr/>
            </a:pPr>
            <a:endParaRPr lang="ru-RU" sz="1600" b="1" i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endParaRPr lang="ru-RU" sz="1800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800" i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AutoNum type="arabicPeriod"/>
              <a:defRPr/>
            </a:pPr>
            <a:endParaRPr lang="ru-RU" sz="18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8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AutoNum type="arabicPeriod"/>
              <a:defRPr/>
            </a:pPr>
            <a:endParaRPr lang="ru-RU" sz="18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AutoNum type="arabicPeriod"/>
              <a:defRPr/>
            </a:pPr>
            <a:endParaRPr lang="ru-RU" sz="18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AutoNum type="arabicPeriod"/>
              <a:defRPr/>
            </a:pPr>
            <a:endParaRPr lang="ru-RU" sz="18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8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buNone/>
              <a:defRPr/>
            </a:pP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раннего картофеля, поставляемого в ритейл Московского региона по импорту и из южных регионов РФ - 20% (120 - 200 тыс. тонн), 1 млн. тонн – столовый картофель отечественного производства</a:t>
            </a:r>
          </a:p>
          <a:p>
            <a:pPr marL="400050" lvl="1" indent="0">
              <a:buNone/>
              <a:defRPr/>
            </a:pPr>
            <a:endParaRPr lang="ru-RU" sz="14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buNone/>
              <a:defRPr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собственным семенным материалом производства столового картофеля в Московской области и поставка высококачественных семян в другие регионы России</a:t>
            </a: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/>
        </p:nvGraphicFramePr>
        <p:xfrm>
          <a:off x="899592" y="1556792"/>
          <a:ext cx="6893008" cy="2584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33" y="77019"/>
            <a:ext cx="2376959" cy="798461"/>
          </a:xfrm>
          <a:prstGeom prst="rect">
            <a:avLst/>
          </a:prstGeom>
        </p:spPr>
      </p:pic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107950" y="476250"/>
            <a:ext cx="1079674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Line 4"/>
          <p:cNvSpPr>
            <a:spLocks noChangeShapeType="1"/>
          </p:cNvSpPr>
          <p:nvPr/>
        </p:nvSpPr>
        <p:spPr bwMode="auto">
          <a:xfrm flipV="1">
            <a:off x="1547813" y="476250"/>
            <a:ext cx="7416800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388424" y="6309320"/>
            <a:ext cx="7440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Слайд 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Line 7"/>
          <p:cNvSpPr>
            <a:spLocks noChangeShapeType="1"/>
          </p:cNvSpPr>
          <p:nvPr/>
        </p:nvSpPr>
        <p:spPr bwMode="auto">
          <a:xfrm>
            <a:off x="250825" y="6669360"/>
            <a:ext cx="8713788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6660629" y="404664"/>
            <a:ext cx="2447875" cy="59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>
              <a:defRPr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 </a:t>
            </a:r>
            <a:endParaRPr lang="ru-RU" sz="1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 bwMode="auto">
          <a:xfrm>
            <a:off x="466725" y="1125538"/>
            <a:ext cx="8353425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потребности розницы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Московского региона в столовом картофеле - 1 000 тыс. тонн (40 - 45 тыс. га),</a:t>
            </a:r>
          </a:p>
          <a:p>
            <a:pPr marL="0" indent="0">
              <a:buFontTx/>
              <a:buNone/>
              <a:defRPr/>
            </a:pP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ребуемые объемы семенного картофеля по классам:</a:t>
            </a:r>
            <a:endParaRPr lang="ru-RU" sz="20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Репродукционные семена  класса А – 125 тыс. т</a:t>
            </a:r>
          </a:p>
          <a:p>
            <a:pPr lvl="1">
              <a:defRPr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Семена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Элита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т</a:t>
            </a:r>
          </a:p>
          <a:p>
            <a:pPr lvl="1">
              <a:defRPr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Семена класса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СуперЭлита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т</a:t>
            </a:r>
          </a:p>
          <a:p>
            <a:pPr lvl="1">
              <a:defRPr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Семена класса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Суперсуперэлита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  <a:p>
            <a:pPr lvl="1">
              <a:defRPr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Семена первого полевого поколения 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т</a:t>
            </a:r>
          </a:p>
          <a:p>
            <a:pPr lvl="1">
              <a:defRPr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Требуемый объем производства миниклубней 500 – 600 тыс. шт.</a:t>
            </a:r>
            <a:endParaRPr lang="ru-RU" sz="16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4230684"/>
              </p:ext>
            </p:extLst>
          </p:nvPr>
        </p:nvGraphicFramePr>
        <p:xfrm>
          <a:off x="539999" y="4036707"/>
          <a:ext cx="8280473" cy="2344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33" y="77019"/>
            <a:ext cx="2376959" cy="798461"/>
          </a:xfrm>
          <a:prstGeom prst="rect">
            <a:avLst/>
          </a:prstGeom>
        </p:spPr>
      </p:pic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107950" y="476250"/>
            <a:ext cx="1079674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Line 4"/>
          <p:cNvSpPr>
            <a:spLocks noChangeShapeType="1"/>
          </p:cNvSpPr>
          <p:nvPr/>
        </p:nvSpPr>
        <p:spPr bwMode="auto">
          <a:xfrm flipV="1">
            <a:off x="1547813" y="476250"/>
            <a:ext cx="7416800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8474298" y="6438528"/>
            <a:ext cx="7440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Слайд 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68019" y="482700"/>
            <a:ext cx="35285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Инновационный задел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5048" y="980728"/>
            <a:ext cx="8108950" cy="568617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5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создания – 1998 г.  Инициатор проекта «</a:t>
            </a:r>
            <a:r>
              <a:rPr lang="ru-RU" sz="165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АгроПарк</a:t>
            </a:r>
            <a:r>
              <a:rPr lang="ru-RU" sz="165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Индустриальный Парк «Рогачево» - 2000 г.</a:t>
            </a:r>
          </a:p>
          <a:p>
            <a:pPr>
              <a:defRPr/>
            </a:pPr>
            <a:endParaRPr lang="ru-RU" sz="165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65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65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65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65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65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65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65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65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65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165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</a:t>
            </a:r>
            <a:r>
              <a:rPr lang="ru-RU" sz="165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 в «мега-проекте» Министерства науки РФ - 2003-2005 гг., </a:t>
            </a:r>
            <a:r>
              <a:rPr lang="ru-RU" sz="165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проекты </a:t>
            </a:r>
            <a:r>
              <a:rPr lang="ru-RU" sz="165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Фондом содействия развитию малых форм предприятий – 2013-2015 гг..</a:t>
            </a:r>
          </a:p>
          <a:p>
            <a:pPr algn="just">
              <a:defRPr/>
            </a:pPr>
            <a:r>
              <a:rPr lang="ru-RU" sz="165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Научные направления:</a:t>
            </a:r>
          </a:p>
          <a:p>
            <a:pPr marL="714375" lvl="1" indent="-257175" algn="just"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маркер-вспомогательная селекция и генетика картофеля</a:t>
            </a:r>
            <a:endParaRPr lang="ru-RU" sz="1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4375" lvl="1" indent="-257175" algn="just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поддержание коллекции растений картофеля</a:t>
            </a:r>
          </a:p>
          <a:p>
            <a:pPr marL="714375" lvl="1" indent="-257175" algn="just">
              <a:buFont typeface="Arial" panose="020B0604020202020204" pitchFamily="34" charset="0"/>
              <a:buChar char="•"/>
              <a:defRPr/>
            </a:pPr>
            <a:r>
              <a:rPr lang="ru-RU" sz="1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клональное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микроразмножение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растений картофеля и производство миниклубней</a:t>
            </a:r>
          </a:p>
          <a:p>
            <a:pPr marL="714375" lvl="1" indent="-257175" algn="just">
              <a:buFont typeface="Arial" panose="020B0604020202020204" pitchFamily="34" charset="0"/>
              <a:buChar char="•"/>
              <a:defRPr/>
            </a:pPr>
            <a:r>
              <a:rPr lang="ru-RU" sz="1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генотипирование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сортов картофеля и с/х культур с помощью ДНК-маркеров</a:t>
            </a:r>
          </a:p>
          <a:p>
            <a:pPr marL="714375" lvl="1" indent="-257175" algn="just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новых молекулярно-биологических методов и 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биотехнологий</a:t>
            </a:r>
          </a:p>
          <a:p>
            <a:pPr marL="714375" lvl="1" indent="-257175" algn="just">
              <a:buFont typeface="Arial" panose="020B0604020202020204" pitchFamily="34" charset="0"/>
              <a:buChar char="•"/>
              <a:defRPr/>
            </a:pPr>
            <a:endParaRPr lang="ru-RU" sz="1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оригинальных семян картофеля</a:t>
            </a:r>
          </a:p>
          <a:p>
            <a:pPr algn="just">
              <a:defRPr/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 поддержание инфраструктуры проекта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Индустриальный Парк «Рогачево»</a:t>
            </a:r>
            <a:endParaRPr lang="ru-RU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198" name="Line 7"/>
          <p:cNvSpPr>
            <a:spLocks noChangeShapeType="1"/>
          </p:cNvSpPr>
          <p:nvPr/>
        </p:nvSpPr>
        <p:spPr bwMode="auto">
          <a:xfrm>
            <a:off x="250825" y="6669088"/>
            <a:ext cx="8713788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8200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5688632" cy="229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33" y="77019"/>
            <a:ext cx="2376959" cy="798461"/>
          </a:xfrm>
          <a:prstGeom prst="rect">
            <a:avLst/>
          </a:prstGeom>
        </p:spPr>
      </p:pic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107950" y="476250"/>
            <a:ext cx="1079674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Line 4"/>
          <p:cNvSpPr>
            <a:spLocks noChangeShapeType="1"/>
          </p:cNvSpPr>
          <p:nvPr/>
        </p:nvSpPr>
        <p:spPr bwMode="auto">
          <a:xfrm flipV="1">
            <a:off x="1547813" y="476250"/>
            <a:ext cx="7416800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474298" y="6453336"/>
            <a:ext cx="7440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Слайд 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4170</TotalTime>
  <Words>1423</Words>
  <Application>Microsoft Office PowerPoint</Application>
  <PresentationFormat>Экран (4:3)</PresentationFormat>
  <Paragraphs>296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Оформление по умолчанию</vt:lpstr>
      <vt:lpstr>Презентация PowerPoint</vt:lpstr>
      <vt:lpstr>Презентация PowerPoint</vt:lpstr>
      <vt:lpstr>Цель Программы:  Научное обеспечение развития картофелеводства в Российской Федерации на основе передовых методов генетики, селекции и семеноводства.</vt:lpstr>
      <vt:lpstr>Производственная цель:  Создание отечественного посевного фонда и обеспечение импортонезависимости производственного цикла выращивания картофеля.</vt:lpstr>
      <vt:lpstr>Основные требования участников рынка к создаваемым столовым  сортам картофеля:        Общие требования: Устойчивость к раку картофеля и нематодам. Урожайность не ниже 35 т/га без полива, но при условии хорошего качества семян, полноценных программ подготовки почв, удобрений и защиты растений.  Высокая пластичность. Жаро- и засухоустойчивость. Устойчивость к  израстанию (повторному росту) после засухи. Период производства: высадка в середине мая и уборка во второй половине сентября. При этом – достижение плановой урожайности и формирование полноценной кожуры. Приоритет ранним сортам – 70 дней и короче. Сорт должен производить не менее 8 клубней с растения, клубни не должны иметь полости и другие внутренние дефекты, как, например, почернение. Выровненность клубней по размеру в клоне. Устойчивость к потемнению мякоти в сыром и вареном виде. Не требуется высокое содержание сухого вещества и за счет этого должна достигаться более высокая устойчивость к механическим повреждениям. Очень высокая устойчивость к парше обыкновенной. Устойчивость к механическим воздействиям при уборке и сортировках. Хорошие характеристики хранения без раннего прорастания клубней. Не глубокие глазки, форма клубней круглая или овально-круглая. Гладкая кожура, пригодность к полировке.       Специальные требования: Высокая устойчивость к вирусам и бактериозам . Высокая устойчивость к фитофторозу.  </vt:lpstr>
      <vt:lpstr>Ожидаемые  практические  результаты  Программы:   1.Новые оригинальные отечественные сорта картофеля с заданными свойствами, определенными потребностями участников.  2. Методы биобезопасной модификации генома картофеля для контроля генов, отвечающих за отдельные признаки и качества картофеля. 3. Новые технологии диагностики патогенов картофеля и отечественные тест–системы для проведения диагностики.  4. Новые биологические препараты для защиты картофеля. 5. Региональная  инфраструктура для борьбы с патогенами картофеля и система мониторинга распространения патогенов картофеля.   6. Система сертификации семенного картофеля, включая правила сертификации и внутреннего сквозного контроля качества семенного материала на всех этапах его производства. Информационная система оборота семенного картофеля. 7. Электронный каталог генетических паспортов картофеля для использования селекционерами, селекционно-генетическими центрами и селекционно-семеноводческими компаниями и база знаний для использования селекционерами, исследовательскими и производственными компаниями РФ и  программный комплекс для анализа экспериментальных данных по генотипированию с целью выявления молекулярных маркеров перспективных для геномной и маркер-ориентированной селекции картофеля. 8. Специалисты, владеющие современными знаниями и технологиями в области генетики, селекции и семеноводства картофеля, а также в области диагностики патогенов картофеля и использования современных средств защиты картофеля.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- Открытые демонстрационные испытания новых сортов (гибридов) картофеля с участием заинтересованных селекционеров, ученых, исследователей.  - Новые методы селекции и геномного редактирования картофеля.  - Новые методы диагностики вирусных и бактериальных болезней картофеля.  - Новые биопрепараты для защиты картофеля.    Добро пожаловать! </vt:lpstr>
    </vt:vector>
  </TitlesOfParts>
  <Company>we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Mironov VA</dc:creator>
  <cp:lastModifiedBy>Alexander Chuenko</cp:lastModifiedBy>
  <cp:revision>400</cp:revision>
  <cp:lastPrinted>2015-08-16T08:45:54Z</cp:lastPrinted>
  <dcterms:created xsi:type="dcterms:W3CDTF">2014-09-22T18:12:10Z</dcterms:created>
  <dcterms:modified xsi:type="dcterms:W3CDTF">2016-04-10T09:04:32Z</dcterms:modified>
</cp:coreProperties>
</file>