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0" r:id="rId2"/>
    <p:sldId id="341" r:id="rId3"/>
    <p:sldId id="355" r:id="rId4"/>
    <p:sldId id="296" r:id="rId5"/>
    <p:sldId id="336" r:id="rId6"/>
    <p:sldId id="330" r:id="rId7"/>
    <p:sldId id="331" r:id="rId8"/>
    <p:sldId id="354" r:id="rId9"/>
    <p:sldId id="343" r:id="rId10"/>
    <p:sldId id="353" r:id="rId11"/>
    <p:sldId id="325" r:id="rId12"/>
    <p:sldId id="339" r:id="rId13"/>
    <p:sldId id="340" r:id="rId14"/>
    <p:sldId id="324" r:id="rId15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DCB"/>
    <a:srgbClr val="FBE9C9"/>
    <a:srgbClr val="E5E5F7"/>
    <a:srgbClr val="FAE5BE"/>
    <a:srgbClr val="F9B39D"/>
    <a:srgbClr val="F1FEBA"/>
    <a:srgbClr val="C9C9ED"/>
    <a:srgbClr val="D0D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5" autoAdjust="0"/>
    <p:restoredTop sz="94660"/>
  </p:normalViewPr>
  <p:slideViewPr>
    <p:cSldViewPr>
      <p:cViewPr varScale="1">
        <p:scale>
          <a:sx n="110" d="100"/>
          <a:sy n="110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79E61B-26B5-4149-BECB-9D422AECB867}" type="datetimeFigureOut">
              <a:rPr lang="ru-RU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429513-6DD7-4DA2-9DD0-A70E3391E0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53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29513-6DD7-4DA2-9DD0-A70E3391E08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89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1EB2-E062-4EBE-92F2-C99AE65B72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9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DF04-8FC1-4F3D-891E-1B83081A51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405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109F-12C9-457A-9002-BE42683C9D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072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2029-A6C7-4E74-B627-252C26C4D2A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781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2D61-AF87-4875-A123-AAAEC51EBE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596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8781-5E0E-49D5-B98B-2A1C2DA7311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598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199E-06F5-4CD5-B069-AF05C4A1B4B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65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0B5AA-7488-472C-97CD-C724F35F39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041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BF9E-ADEF-482E-AB29-5AA20A9217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077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BE25-A658-4F73-852C-4A5B83AEB3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87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5240-5356-48C9-A823-1DDC9E5AF1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374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4D41B-55C0-491E-9474-31AADAA71F2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929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C40735-56C8-44CF-959A-7D111FAAA2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0" Type="http://schemas.openxmlformats.org/officeDocument/2006/relationships/image" Target="../media/image33.w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5" y="1622651"/>
            <a:ext cx="8857108" cy="51020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Инновации в семеноводстве: опыт и возможности частного бизнеса</a:t>
            </a:r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250825" y="1196975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Line 9"/>
          <p:cNvSpPr>
            <a:spLocks noChangeShapeType="1"/>
          </p:cNvSpPr>
          <p:nvPr/>
        </p:nvSpPr>
        <p:spPr bwMode="auto">
          <a:xfrm>
            <a:off x="250825" y="6021388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179514" y="6092825"/>
            <a:ext cx="892899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1400" dirty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ru-RU" altLang="ru-RU" sz="1400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онференция ФАНО «Отечественное картофелеводство – научное обеспечение селекции и семеноводства, 10 октября 2016 г.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400" dirty="0" err="1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А.М.Чуенко</a:t>
            </a:r>
            <a:r>
              <a:rPr lang="ru-RU" altLang="ru-RU" sz="1400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– генеральный директор ООО «Дока – Генные Технологии»</a:t>
            </a:r>
          </a:p>
          <a:p>
            <a:pPr algn="ctr" eaLnBrk="1" hangingPunct="1">
              <a:buFontTx/>
              <a:buNone/>
              <a:defRPr/>
            </a:pPr>
            <a:endParaRPr lang="ru-RU" altLang="ru-RU" sz="1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1200" b="1" dirty="0" smtClean="0"/>
              <a:t>  </a:t>
            </a:r>
            <a:br>
              <a:rPr lang="ru-RU" altLang="ru-RU" sz="1200" b="1" dirty="0" smtClean="0"/>
            </a:br>
            <a:endParaRPr lang="ru-RU" altLang="ru-RU" sz="1200" b="1" dirty="0" smtClean="0"/>
          </a:p>
          <a:p>
            <a:pPr eaLnBrk="1" hangingPunct="1">
              <a:buFontTx/>
              <a:buNone/>
              <a:defRPr/>
            </a:pPr>
            <a:endParaRPr lang="ru-RU" altLang="ru-RU" sz="12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88640"/>
            <a:ext cx="2376959" cy="798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47" y="179344"/>
            <a:ext cx="1471985" cy="945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9344"/>
            <a:ext cx="1418100" cy="945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512168" cy="9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807" y="1628800"/>
            <a:ext cx="2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Селекционно-генетический центр 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ru-RU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Докаджин</a:t>
            </a:r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”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Развитие и поддержание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инфраструктуры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Организация 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центра  передачи технологий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62679"/>
            <a:ext cx="1206946" cy="726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5726722"/>
            <a:ext cx="232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Производство семенного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картофеля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Производство столового картофеля и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овощей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Долгосрочное хранение продукции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5" y="4863547"/>
            <a:ext cx="1047309" cy="797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9287" y="5726722"/>
            <a:ext cx="239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Сортировка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калибровка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упаковка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сырья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Круглогодичный клиентский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сервис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Дистрибуция продукции в Москве и регионах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24744"/>
            <a:ext cx="1705950" cy="736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872" y="1737683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Исследования и производство бактериофагов для защиты сельскохозяйственной продукции</a:t>
            </a:r>
            <a:r>
              <a:rPr lang="en-US" sz="800" dirty="0">
                <a:latin typeface="Arial Narrow" panose="020B0606020202030204" pitchFamily="34" charset="0"/>
              </a:rPr>
              <a:t>.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1" y="2204864"/>
            <a:ext cx="1072454" cy="9548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4388" y="3140968"/>
            <a:ext cx="248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Инновационные исследования и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разработки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Диагностика вирусных заболеваний и бактериозов с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х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культур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Производство биопрепаратов для борьбы с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бактериозами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картофеля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Производство культур с заданными свойствами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46" y="2492896"/>
            <a:ext cx="1532180" cy="5365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24" y="4365104"/>
            <a:ext cx="1561080" cy="3970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45" y="1271626"/>
            <a:ext cx="1452455" cy="3361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4387" y="5085184"/>
            <a:ext cx="210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Сервисы точного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земледелия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Стюардшип интегрированной системы защиты картофеля от фитопатогенов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1575" y="1700808"/>
            <a:ext cx="2473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Биотехнологии, разработка с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х</a:t>
            </a: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культур и продуктов с заданными свойствами.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1574" y="3162454"/>
            <a:ext cx="2473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Биотехнологии, разработка вакцин и </a:t>
            </a:r>
            <a:r>
              <a:rPr lang="ru-RU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фармпрепаратов</a:t>
            </a:r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растительного происхождения.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5467" y="5013176"/>
            <a:ext cx="2473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Генная инженерия, </a:t>
            </a:r>
            <a:r>
              <a:rPr lang="ru-RU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биоинформатика</a:t>
            </a:r>
            <a:r>
              <a:rPr lang="ru-RU" sz="8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2" y="4005064"/>
            <a:ext cx="1635773" cy="1117698"/>
          </a:xfrm>
          <a:prstGeom prst="rect">
            <a:avLst/>
          </a:prstGeom>
        </p:spPr>
      </p:pic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250825" y="6525344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V="1">
            <a:off x="3059832" y="476248"/>
            <a:ext cx="5904780" cy="51088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724516" y="6237312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5" descr="food_logo.w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35743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9" y="1124744"/>
            <a:ext cx="1386867" cy="465872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788025" y="455836"/>
            <a:ext cx="43924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Агропромпарк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«Рогачево»: кооперация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://www.rusnanonet.ru.images.1c-bitrix-cdn.ru/upload/iblock/4b1/logo_ibh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348880"/>
            <a:ext cx="1368153" cy="7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0798" y="2348152"/>
            <a:ext cx="777306" cy="7208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40692" y="3140968"/>
            <a:ext cx="29874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Молекулярно-биологические основы защиты картофеля от пектолитических бактерий (грант РНФ).</a:t>
            </a:r>
          </a:p>
          <a:p>
            <a:r>
              <a:rPr lang="ru-RU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Оказание услуг по диагностике возбудителей вирусных и бактериальных заболеваний картофеля на основе новой разработанной технологии изотермической амплификации нуклеиновых 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кислот (Фонд содействия).</a:t>
            </a:r>
          </a:p>
          <a:p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Транспорт генетических конструкций  с использованием </a:t>
            </a:r>
            <a:r>
              <a:rPr lang="ru-RU" sz="8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наночастиц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(грант РНФ).</a:t>
            </a:r>
          </a:p>
          <a:p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Новые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функции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клеточного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ядра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и </a:t>
            </a:r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комплексная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устойчивость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растений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картофеля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к </a:t>
            </a:r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болезням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и </a:t>
            </a:r>
            <a:r>
              <a:rPr lang="en-GB" sz="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физиологическим</a:t>
            </a:r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8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стрессам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(мега-грант).</a:t>
            </a:r>
            <a:r>
              <a:rPr lang="en-GB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8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Собственные поисковые НИОКР ГК «</a:t>
            </a:r>
            <a:r>
              <a:rPr lang="ru-RU" sz="8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ДокаДжин</a:t>
            </a:r>
            <a:r>
              <a:rPr 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».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75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7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8" grpId="0"/>
      <p:bldP spid="19" grpId="0"/>
      <p:bldP spid="20" grpId="0"/>
      <p:bldP spid="2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588224" y="455836"/>
            <a:ext cx="244827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 успеха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50825" y="6525344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610865" y="1170110"/>
            <a:ext cx="8209607" cy="506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ru-RU" sz="80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Государственно - частное партнерство</a:t>
            </a:r>
          </a:p>
          <a:p>
            <a:pPr marL="0" indent="0">
              <a:buNone/>
              <a:defRPr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Прозрачность рынка разработок, услуг, 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товаров</a:t>
            </a:r>
          </a:p>
          <a:p>
            <a:pPr marL="0" indent="0">
              <a:buNone/>
              <a:defRPr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Свободные формы интеграции и кооперации участников (исследователей и компаний/институтов) Программы независимо от ведомственной принадлежности и формы собственности</a:t>
            </a:r>
          </a:p>
          <a:p>
            <a:pPr marL="0" indent="0">
              <a:buNone/>
              <a:defRPr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бюрократических процедур при отборе, экспертизе и финансировании 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проектов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Концентрация ресурсов на приоритетных направлениях</a:t>
            </a:r>
          </a:p>
          <a:p>
            <a:pPr marL="0" indent="0">
              <a:buNone/>
              <a:defRPr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Эффективное управление проектами и Программой в целом</a:t>
            </a:r>
          </a:p>
          <a:p>
            <a:pPr marL="0" indent="0">
              <a:buFontTx/>
              <a:buNone/>
              <a:defRPr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2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4516" y="6237312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71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8394" y="1458258"/>
            <a:ext cx="7940488" cy="138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0196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СИСТЕМА МОНИТОРИНГА ОБОРОТА СЕМЕННОГО КАРТОФЕЛЯ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1213" y="4293096"/>
            <a:ext cx="6999194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Системы мониторинга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позволит обеспечить: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-214313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прозрачность отечественного рынка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семенного картофеля;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-214313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ертификацию и контроль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качества семенного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материала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всех уровнях производства и продаж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indent="-214313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уход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рынка недобросовестных производителей, поставщиков и продавцов семенного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материала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19666" y="1748921"/>
            <a:ext cx="7924834" cy="2530605"/>
            <a:chOff x="797858" y="1126141"/>
            <a:chExt cx="10566445" cy="337414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58" y="1126141"/>
              <a:ext cx="10566445" cy="337414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3726612" y="3752490"/>
              <a:ext cx="905773" cy="163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50825" y="6597352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7950" y="332656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7" y="-27384"/>
            <a:ext cx="2376959" cy="798461"/>
          </a:xfrm>
          <a:prstGeom prst="rect">
            <a:avLst/>
          </a:prstGeom>
        </p:spPr>
      </p:pic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1547813" y="332656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724516" y="6320353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17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1"/>
          <p:cNvSpPr>
            <a:spLocks noChangeShapeType="1"/>
          </p:cNvSpPr>
          <p:nvPr/>
        </p:nvSpPr>
        <p:spPr bwMode="auto">
          <a:xfrm>
            <a:off x="107950" y="765175"/>
            <a:ext cx="5413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 flipV="1">
            <a:off x="1547813" y="765175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1" name="officeArt o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2550"/>
            <a:ext cx="13462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50825" y="1484784"/>
            <a:ext cx="86423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Ассоциация производителей семян «Новый Картофель»:</a:t>
            </a:r>
          </a:p>
          <a:p>
            <a:pPr marL="0" indent="0">
              <a:buNone/>
              <a:defRPr/>
            </a:pPr>
            <a:endParaRPr lang="ru-RU" sz="80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отова участвовать в формировании тематики прикладных НИОКР, экспертизе проектов, оценке сортов, сертификации семенного материала, внедрении Системы мониторинга и доверенной логистики  семян;</a:t>
            </a:r>
          </a:p>
          <a:p>
            <a:pPr marL="0" indent="0">
              <a:buNone/>
              <a:defRPr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просит Правительство Российской Федерации в объемах средств, выделяемых на субсидирование приобретения семенного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материала сельхозпроизводителями для производства репродукционных семян и товарного картофеля, не менее 50% направлять на субсидирование отечественных производителей сертифицированного и реализованного семенного материала высоких репродукций;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готова разработать и предложить для рассмотрения механизмы использования выделяемых средств государственной субсидиарной поддержки на развитие технологической и лабораторной базы семеноводства, со-финансирование прикладных НИОКР по селекции, генетике, биотехнологии, диагностике патогенов и защите картофеля; трансфер знаний и технологий.</a:t>
            </a:r>
          </a:p>
          <a:p>
            <a:pPr marL="0" indent="0">
              <a:buFontTx/>
              <a:buNone/>
              <a:defRPr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2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23928" y="692696"/>
            <a:ext cx="504056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Использование потенциала участников рынка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4516" y="6237312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11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646946" y="2525702"/>
            <a:ext cx="2078837" cy="24006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Институты развития</a:t>
            </a:r>
          </a:p>
          <a:p>
            <a:pPr algn="ctr"/>
            <a:endParaRPr lang="ru-RU" sz="1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РНФ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РФФИ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РВК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Фонд «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Сколково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»/</a:t>
            </a:r>
          </a:p>
          <a:p>
            <a:pPr algn="ctr"/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Сколтех</a:t>
            </a:r>
            <a:endParaRPr lang="ru-RU" sz="15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Фонд содействия инновациям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ФРП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4370" y="1412776"/>
            <a:ext cx="7868069" cy="5539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Ответственные исполнители и государственные органы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ФАНО/Институты РАН; МСХ/РСХН, РСХЦ; МОН; Минпром; Минэкономики; Субъекты РФ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491880" y="404813"/>
            <a:ext cx="5544616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Координация Программы и управление проектами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50825" y="6742113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479593" y="2525702"/>
            <a:ext cx="2052847" cy="26314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Технологические </a:t>
            </a:r>
            <a:r>
              <a:rPr lang="ru-RU" sz="15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15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латформы</a:t>
            </a:r>
          </a:p>
          <a:p>
            <a:pPr algn="ctr"/>
            <a:endParaRPr lang="ru-RU" sz="1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НТИ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FoodNet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БиоТех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2030</a:t>
            </a:r>
            <a:endParaRPr lang="ru-RU" sz="15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5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5683314"/>
            <a:ext cx="7868069" cy="5539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Бизнес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Предприятия АПК; Частные исследовательские компании; Ассоциации участников рынка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2852936"/>
            <a:ext cx="223224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Проектный офис</a:t>
            </a: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Опыт и компетенции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Экспертиза проектов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Инновационная среда</a:t>
            </a:r>
            <a:endParaRPr lang="ru-RU" sz="1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464369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4303392" y="2132856"/>
            <a:ext cx="484632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4303392" y="4941168"/>
            <a:ext cx="484632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2843808" y="3573016"/>
            <a:ext cx="57606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5796136" y="3573016"/>
            <a:ext cx="57606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19" grpId="0" animBg="1"/>
      <p:bldP spid="20" grpId="0" animBg="1"/>
      <p:bldP spid="4" grpId="0" animBg="1"/>
      <p:bldP spid="2" grpId="0" animBg="1"/>
      <p:bldP spid="21" grpId="0" animBg="1"/>
      <p:bldP spid="3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57251"/>
            <a:ext cx="9144000" cy="32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433882" y="4221088"/>
            <a:ext cx="84585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Комплексный проект ООО «Дока – Генные Технологии»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«ГЕНЕТИКА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СЕЛЕКЦИЯ, ПРОИЗВОДСТВО И ЗАЩИТА СЕМЕННОГО КАРТОФЕЛЯ: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КОНВЕЙЕРНАЯ БИОТЕХНОЛОГИЧЕСКАЯ СИСТЕМА «БИОФАБРИКА»</a:t>
            </a:r>
            <a:endParaRPr lang="en-US" altLang="ru-RU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425431" y="2996952"/>
            <a:ext cx="8274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Федеральная научно-техническая программа развития сельского хозяйства на 2017-2025 годы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425431" y="1556792"/>
            <a:ext cx="8274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Указ Президента Российской Федерации от 21.07.2016 г., №350 «О мерах по реализации государственной научно-технической политики в интересах развития сельского хозяйства»</a:t>
            </a:r>
            <a:endParaRPr lang="ru-RU" altLang="ru-RU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508104" y="404813"/>
            <a:ext cx="352839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Системные меры поддержки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50825" y="6597352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24516" y="6320353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24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0" y="1096088"/>
            <a:ext cx="9144000" cy="3886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prstDash val="sysDash"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«БИОФАБРИКА»: СОДЕРЖАНИЕ ПРОЕКТА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65947" y="1624309"/>
            <a:ext cx="5170884" cy="664369"/>
          </a:xfrm>
          <a:prstGeom prst="roundRect">
            <a:avLst>
              <a:gd name="adj" fmla="val 5787"/>
            </a:avLst>
          </a:prstGeom>
          <a:solidFill>
            <a:schemeClr val="tx2">
              <a:lumMod val="40000"/>
              <a:lumOff val="60000"/>
              <a:alpha val="77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6498" y="4275831"/>
            <a:ext cx="8465344" cy="1745456"/>
          </a:xfrm>
          <a:prstGeom prst="roundRect">
            <a:avLst>
              <a:gd name="adj" fmla="val 5787"/>
            </a:avLst>
          </a:prstGeom>
          <a:solidFill>
            <a:schemeClr val="accent6">
              <a:lumMod val="40000"/>
              <a:lumOff val="60000"/>
              <a:alpha val="7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93194" y="4441327"/>
            <a:ext cx="2131219" cy="1570435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9216" y="4448471"/>
            <a:ext cx="1223963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ИНЖЕНЕРНАЯ</a:t>
            </a:r>
            <a:r>
              <a:rPr lang="ru-RU" sz="825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79835" y="4421087"/>
            <a:ext cx="2085975" cy="1570434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5319" y="4606824"/>
            <a:ext cx="1085850" cy="1374636"/>
          </a:xfrm>
          <a:prstGeom prst="roundRect">
            <a:avLst>
              <a:gd name="adj" fmla="val 81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Сформирована: 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Современная база хранения семян картофеля и культур в севообороте мощностью 45 тыс. тонн, парк с/х машин и технологического оборудования для производства и подготовки семян. 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Осуществленные инвестиции 464,7 млн. руб</a:t>
            </a:r>
            <a:r>
              <a:rPr lang="ru-RU" sz="600" i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.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857750" y="4441327"/>
            <a:ext cx="4133850" cy="1570435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10137" y="4644924"/>
            <a:ext cx="1168004" cy="1318826"/>
          </a:xfrm>
          <a:prstGeom prst="roundRect">
            <a:avLst>
              <a:gd name="adj" fmla="val 11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Создан: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Биотехнологический комплекс мощностью до 400 тыс. шт.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миниклубней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в год.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Селекционно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-генетический центр. Аккредитованная диагностическая лаборатория.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Осуществленные инвестиции 135,4 млн. руб.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28688" y="4427040"/>
            <a:ext cx="1429941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ПРОИЗВОДСТВЕННАЯ</a:t>
            </a:r>
            <a:r>
              <a:rPr lang="ru-RU" sz="825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753916" y="4637781"/>
            <a:ext cx="1169194" cy="1294715"/>
          </a:xfrm>
          <a:prstGeom prst="roundRect">
            <a:avLst>
              <a:gd name="adj" fmla="val 81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Обеспечены: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Водоснабжение,  канализация, электрические мощности 4,2 МВт, газификация - первой очереди Индустриального Парка (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агропромпарка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) "Рогачево". 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Осуществленные инвестиции 18,7 </a:t>
            </a:r>
            <a:r>
              <a:rPr lang="ru-RU" sz="600" i="1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млн.руб</a:t>
            </a:r>
            <a:r>
              <a:rPr lang="ru-RU" sz="600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957637" y="4642543"/>
            <a:ext cx="833438" cy="1361837"/>
          </a:xfrm>
          <a:prstGeom prst="roundRect">
            <a:avLst>
              <a:gd name="adj" fmla="val 819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План: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Вторая очередь инженерной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инфраструк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-туры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Индустриаль-ного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Парка (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агропромпар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-ка) «Рогачево»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144816" y="4644925"/>
            <a:ext cx="1600200" cy="1248728"/>
          </a:xfrm>
          <a:prstGeom prst="roundRect">
            <a:avLst>
              <a:gd name="adj" fmla="val 1133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План: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Создание на базе Индустриального Парка (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агропромпарка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) "Рогачево" отраслевой лаборатории ИБХ РАН молекулярно-биологических исследований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фитопатогенов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картофеля для организации и поддержания интегрированного банка патогенов картофеля, бактерий-антагонистов и специфических бактериофагов.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796212" y="4637780"/>
            <a:ext cx="1139429" cy="1373521"/>
          </a:xfrm>
          <a:prstGeom prst="roundRect">
            <a:avLst>
              <a:gd name="adj" fmla="val 1133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tIns="0" bIns="0"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План: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Создание научно-учебного биотехнологического комплекса с искусственным климатом  для круглогодичного тестирования новых сортов картофеля,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диагностикумов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и биопрепаратов для защиты растений картофеля и овощей закрытого грунта.</a:t>
            </a:r>
            <a:endParaRPr lang="ru-RU" sz="45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771649" y="4631827"/>
            <a:ext cx="854869" cy="1282660"/>
          </a:xfrm>
          <a:prstGeom prst="roundRect">
            <a:avLst>
              <a:gd name="adj" fmla="val 819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План: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Ввод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дополнитель-ных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мощ-ностей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по хранению и подготовке оригинальных семян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62700" y="4434184"/>
            <a:ext cx="1223963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НАУЧНАЯ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46498" y="2343446"/>
            <a:ext cx="1406128" cy="1857375"/>
          </a:xfrm>
          <a:prstGeom prst="roundRect">
            <a:avLst>
              <a:gd name="adj" fmla="val 5787"/>
            </a:avLst>
          </a:prstGeom>
          <a:solidFill>
            <a:schemeClr val="bg1">
              <a:lumMod val="85000"/>
              <a:alpha val="7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638" y="2329159"/>
            <a:ext cx="1534716" cy="3462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ФУНДАМЕНТАЛЬНЫЕ ИССЛЕДОВАНИЯ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27460" y="2667296"/>
            <a:ext cx="1271588" cy="620316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Применение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наночастиц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для создания новой технологии редактирования генома картофеля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34603" y="3348333"/>
            <a:ext cx="1271588" cy="801291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Роль 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ядерных генов в создании множественной устойчивости картофеля к </a:t>
            </a:r>
            <a:r>
              <a:rPr lang="ru-RU" sz="675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вирусным, бактериальным и </a:t>
            </a:r>
            <a:r>
              <a:rPr lang="ru-RU" sz="675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оомицетным</a:t>
            </a:r>
            <a:r>
              <a:rPr lang="ru-RU" sz="675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 патогенам</a:t>
            </a:r>
            <a:endParaRPr lang="ru-RU" sz="675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987153" y="2342255"/>
            <a:ext cx="7004447" cy="1833563"/>
          </a:xfrm>
          <a:prstGeom prst="roundRect">
            <a:avLst>
              <a:gd name="adj" fmla="val 5787"/>
            </a:avLst>
          </a:prstGeom>
          <a:solidFill>
            <a:schemeClr val="bg1">
              <a:lumMod val="85000"/>
              <a:alpha val="7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35041" y="2329159"/>
            <a:ext cx="2168128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ПРИКЛАДНЫЕ НИОКР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075260" y="2544662"/>
            <a:ext cx="4188619" cy="1596628"/>
          </a:xfrm>
          <a:prstGeom prst="roundRect">
            <a:avLst>
              <a:gd name="adj" fmla="val 945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96928" y="2544662"/>
            <a:ext cx="3199208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СЕЛЕКЦИЯ  СОРТОВ И  ГЕНОМНОЕ  РЕДАКТИРОВАНИЕ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180035" y="2743496"/>
            <a:ext cx="875109" cy="1187648"/>
          </a:xfrm>
          <a:prstGeom prst="roundRect">
            <a:avLst>
              <a:gd name="adj" fmla="val 81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Технология производства безвирусных растений картофеля на основе моделирования  распространения вирусной инфекции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185048" y="2739924"/>
            <a:ext cx="969169" cy="1198811"/>
          </a:xfrm>
          <a:prstGeom prst="roundRect">
            <a:avLst>
              <a:gd name="adj" fmla="val 81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Технология получения исходных растений картофеля, обладающих устойчивостью к вирусу Y, с использованием индуцированного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рекомбиногенеза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и геномного редактирования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208985" y="2728019"/>
            <a:ext cx="944165" cy="1198811"/>
          </a:xfrm>
          <a:prstGeom prst="roundRect">
            <a:avLst>
              <a:gd name="adj" fmla="val 81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Технология получения исходных растений картофеля с использованием индуцированного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рекомбиногенеза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и геномного редактирования для снижения редуцирующих сахаров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118247" y="2743496"/>
            <a:ext cx="989409" cy="1198811"/>
          </a:xfrm>
          <a:prstGeom prst="roundRect">
            <a:avLst>
              <a:gd name="adj" fmla="val 81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Разработка метода дистанционной диагностики зараженности растений картофеля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фитопатогенами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для оздоровления посадочного материала в тепличных и полевых условиях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291262" y="2551806"/>
            <a:ext cx="2692004" cy="1597819"/>
          </a:xfrm>
          <a:prstGeom prst="roundRect">
            <a:avLst>
              <a:gd name="adj" fmla="val 945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344842" y="2755403"/>
            <a:ext cx="821531" cy="1187648"/>
          </a:xfrm>
          <a:prstGeom prst="roundRect">
            <a:avLst>
              <a:gd name="adj" fmla="val 81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Исследование резистентности патогенов картофеля и овощных культур закрытого грунта  к химическим СЗР</a:t>
            </a:r>
            <a:endParaRPr lang="ru-RU" sz="675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218760" y="2742305"/>
            <a:ext cx="841772" cy="1187648"/>
          </a:xfrm>
          <a:prstGeom prst="roundRect">
            <a:avLst>
              <a:gd name="adj" fmla="val 81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Исследование механизмов распространения химических средств защиты в транспортной системе растений картофеля и разработка методов оптимизации применения СЗР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126016" y="2751830"/>
            <a:ext cx="809625" cy="1266825"/>
          </a:xfrm>
          <a:prstGeom prst="roundRect">
            <a:avLst>
              <a:gd name="adj" fmla="val 81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Разработка биопрепаратов на основе бактерий-антагонистов и бактериофагов для защиты картофеля и овощных культур закрытого грунта</a:t>
            </a: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07994" y="2551806"/>
            <a:ext cx="1651397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БИОТЕХНОЛОГИИ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75473" y="4250828"/>
            <a:ext cx="1863328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ФАЗА </a:t>
            </a:r>
            <a:r>
              <a:rPr lang="en-US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BROWN-FIELD</a:t>
            </a:r>
            <a:endParaRPr lang="ru-RU" sz="825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28638" y="1624309"/>
            <a:ext cx="3124200" cy="664369"/>
          </a:xfrm>
          <a:prstGeom prst="roundRect">
            <a:avLst>
              <a:gd name="adj" fmla="val 5787"/>
            </a:avLst>
          </a:prstGeom>
          <a:solidFill>
            <a:schemeClr val="tx2">
              <a:lumMod val="40000"/>
              <a:lumOff val="60000"/>
              <a:alpha val="77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04197" y="1595734"/>
            <a:ext cx="2886075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СЕРВИСЫ АГРОСТЮАРДШИП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31626" y="1832669"/>
            <a:ext cx="1585913" cy="391715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Новые  сорта  картофеля, отвечающие требованиям рынка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713935" y="1845765"/>
            <a:ext cx="1254919" cy="392906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Карты распространения </a:t>
            </a: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фитопатогенов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, резистентности к </a:t>
            </a:r>
            <a:r>
              <a:rPr lang="ru-RU" sz="675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СЗР</a:t>
            </a:r>
            <a:endParaRPr lang="ru-RU" sz="675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779912" y="1825525"/>
            <a:ext cx="2034779" cy="391715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Поддержка принятия решений при выборе сортов, конфигурировании КСЗР, оптимизации агротехники и применения удобрений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842398" y="1839812"/>
            <a:ext cx="826294" cy="392906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Лабораторная диагностика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335410" y="1839812"/>
            <a:ext cx="1229916" cy="392906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Биологические  средства  защиты  растений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2456" y="1599306"/>
            <a:ext cx="2886075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25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ПРОИЗВОДСТВО, ДИСТРИБЬЮЦИЯ</a:t>
            </a:r>
          </a:p>
        </p:txBody>
      </p:sp>
      <p:sp>
        <p:nvSpPr>
          <p:cNvPr id="3" name="Пятиугольник 2"/>
          <p:cNvSpPr/>
          <p:nvPr/>
        </p:nvSpPr>
        <p:spPr>
          <a:xfrm rot="16200000">
            <a:off x="-645913" y="5013023"/>
            <a:ext cx="1737122" cy="344091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ашивка 3"/>
          <p:cNvSpPr/>
          <p:nvPr/>
        </p:nvSpPr>
        <p:spPr>
          <a:xfrm rot="16200000">
            <a:off x="-679847" y="3201663"/>
            <a:ext cx="1818084" cy="3464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6200000">
            <a:off x="-287535" y="1860647"/>
            <a:ext cx="1020366" cy="347663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67" name="TextBox 51"/>
          <p:cNvSpPr txBox="1">
            <a:spLocks noChangeArrowheads="1"/>
          </p:cNvSpPr>
          <p:nvPr/>
        </p:nvSpPr>
        <p:spPr bwMode="auto">
          <a:xfrm rot="-5400000">
            <a:off x="-435768" y="5128162"/>
            <a:ext cx="13061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chemeClr val="bg1"/>
                </a:solidFill>
              </a:rPr>
              <a:t>ИНФРАСТРУКТУРА</a:t>
            </a:r>
          </a:p>
        </p:txBody>
      </p:sp>
      <p:sp>
        <p:nvSpPr>
          <p:cNvPr id="5168" name="TextBox 53"/>
          <p:cNvSpPr txBox="1">
            <a:spLocks noChangeArrowheads="1"/>
          </p:cNvSpPr>
          <p:nvPr/>
        </p:nvSpPr>
        <p:spPr bwMode="auto">
          <a:xfrm rot="-5400000">
            <a:off x="-425052" y="3318412"/>
            <a:ext cx="13061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50" b="1">
                <a:solidFill>
                  <a:schemeClr val="bg1"/>
                </a:solidFill>
              </a:rPr>
              <a:t>R&amp;D</a:t>
            </a:r>
            <a:endParaRPr lang="ru-RU" altLang="ru-RU" sz="1050" b="1">
              <a:solidFill>
                <a:schemeClr val="bg1"/>
              </a:solidFill>
            </a:endParaRPr>
          </a:p>
        </p:txBody>
      </p:sp>
      <p:sp>
        <p:nvSpPr>
          <p:cNvPr id="5169" name="TextBox 54"/>
          <p:cNvSpPr txBox="1">
            <a:spLocks noChangeArrowheads="1"/>
          </p:cNvSpPr>
          <p:nvPr/>
        </p:nvSpPr>
        <p:spPr bwMode="auto">
          <a:xfrm rot="-5400000">
            <a:off x="-311944" y="1877755"/>
            <a:ext cx="107989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chemeClr val="bg1"/>
                </a:solidFill>
              </a:rPr>
              <a:t>ПРОДУКТЫ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034338" y="1839812"/>
            <a:ext cx="869156" cy="392906"/>
          </a:xfrm>
          <a:prstGeom prst="roundRect">
            <a:avLst>
              <a:gd name="adj" fmla="val 1205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75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5" dirty="0" err="1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Информпод-держка</a:t>
            </a:r>
            <a:r>
              <a:rPr lang="ru-RU" sz="675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участников рынка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44624"/>
            <a:ext cx="2376959" cy="798461"/>
          </a:xfrm>
          <a:prstGeom prst="rect">
            <a:avLst/>
          </a:prstGeom>
        </p:spPr>
      </p:pic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107950" y="404664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1547813" y="404664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250825" y="6597352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8724516" y="6309320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64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  <p:bldP spid="39" grpId="0"/>
      <p:bldP spid="42" grpId="0" animBg="1"/>
      <p:bldP spid="45" grpId="0" animBg="1"/>
      <p:bldP spid="48" grpId="0" animBg="1"/>
      <p:bldP spid="51" grpId="0" animBg="1"/>
      <p:bldP spid="53" grpId="0"/>
      <p:bldP spid="60" grpId="0" animBg="1"/>
      <p:bldP spid="65" grpId="0" animBg="1"/>
      <p:bldP spid="66" grpId="0" animBg="1"/>
      <p:bldP spid="68" grpId="0" animBg="1"/>
      <p:bldP spid="69" grpId="0" animBg="1"/>
      <p:bldP spid="70" grpId="0"/>
      <p:bldP spid="71" grpId="0" animBg="1"/>
      <p:bldP spid="72" grpId="0"/>
      <p:bldP spid="73" grpId="0" animBg="1"/>
      <p:bldP spid="74" grpId="0" animBg="1"/>
      <p:bldP spid="75" grpId="0" animBg="1"/>
      <p:bldP spid="76" grpId="0"/>
      <p:bldP spid="77" grpId="0" animBg="1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3" grpId="0" animBg="1"/>
      <p:bldP spid="4" grpId="0" animBg="1"/>
      <p:bldP spid="50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9451" y="476250"/>
            <a:ext cx="443102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Новые сорта картофеля в сезоне 2016 г.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767" y="3212976"/>
            <a:ext cx="8748713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Кооперация с ведущими селекционными центрами: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Cygnet Potato Breeders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(Шотландия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), </a:t>
            </a:r>
            <a:r>
              <a:rPr lang="en-US" sz="15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Norika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(Германия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sz="1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Собственная коллекция из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сортов,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гибридов</a:t>
            </a:r>
          </a:p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Генотипирование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собственной коллекции сортов и гибридов картофеля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помощью ДНК-маркеров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Производство до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400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000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миниклубней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 год</a:t>
            </a:r>
          </a:p>
        </p:txBody>
      </p:sp>
      <p:pic>
        <p:nvPicPr>
          <p:cNvPr id="9220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2" y="1124744"/>
            <a:ext cx="268981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Line 7"/>
          <p:cNvSpPr>
            <a:spLocks noChangeShapeType="1"/>
          </p:cNvSpPr>
          <p:nvPr/>
        </p:nvSpPr>
        <p:spPr bwMode="auto">
          <a:xfrm>
            <a:off x="250825" y="6741368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820472" y="6464369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1182"/>
            <a:ext cx="2850166" cy="2029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121182"/>
            <a:ext cx="2952328" cy="2029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" y="4365104"/>
            <a:ext cx="2689809" cy="2099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2952328" cy="2099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4365104"/>
            <a:ext cx="2850167" cy="209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1119188"/>
            <a:ext cx="914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prstDash val="sys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«БИОФАБРИКА»: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вывода на рынок оригинальных семян столовых сортов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84556"/>
              </p:ext>
            </p:extLst>
          </p:nvPr>
        </p:nvGraphicFramePr>
        <p:xfrm>
          <a:off x="250828" y="1772820"/>
          <a:ext cx="8602658" cy="4601599"/>
        </p:xfrm>
        <a:graphic>
          <a:graphicData uri="http://schemas.openxmlformats.org/drawingml/2006/table">
            <a:tbl>
              <a:tblPr/>
              <a:tblGrid>
                <a:gridCol w="1081760"/>
                <a:gridCol w="990345"/>
                <a:gridCol w="725617"/>
                <a:gridCol w="725617"/>
                <a:gridCol w="725617"/>
                <a:gridCol w="725617"/>
                <a:gridCol w="725617"/>
                <a:gridCol w="725617"/>
                <a:gridCol w="725617"/>
                <a:gridCol w="725617"/>
                <a:gridCol w="725617"/>
              </a:tblGrid>
              <a:tr h="132553">
                <a:tc gridSpan="4"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Селекция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Сорта (линии)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Norika</a:t>
                      </a:r>
                      <a:r>
                        <a:rPr lang="en-US" sz="8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8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Германия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Гала, Вализа, Вега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64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Cygnet PB, </a:t>
                      </a:r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Шотландия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Айл оф Джура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05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Лайонхарт</a:t>
                      </a:r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  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</a:t>
                      </a:r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Ла Страда, Манхэттен,        </a:t>
                      </a:r>
                      <a:r>
                        <a:rPr lang="ru-RU" sz="800" b="0" i="0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Кингсмен</a:t>
                      </a:r>
                      <a:endParaRPr lang="ru-RU" sz="800" b="0" i="0" u="none" strike="noStrik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9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Собственная селекция              СГЦ "ДокаДжин"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Прайм</a:t>
                      </a:r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Индиго</a:t>
                      </a:r>
                      <a:endParaRPr lang="ru-RU" sz="800" b="0" i="0" u="none" strike="noStrik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96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Докер,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Калинка</a:t>
                      </a:r>
                      <a:endParaRPr lang="ru-RU" sz="800" b="0" i="0" u="none" strike="noStrik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питомник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5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Геркулес, ДГТ </a:t>
                      </a:r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36_42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питомник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питомник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305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ДГТ 33_21, ДГТ 8_61, ДГТ 40_35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питомник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питомник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питомник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гос.испытания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редактирование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размножение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продажи</a:t>
                      </a:r>
                    </a:p>
                  </a:txBody>
                  <a:tcPr marL="3725" marR="3725" marT="37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50825" y="6597352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24516" y="6381328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01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175"/>
            <a:ext cx="1944216" cy="15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276350"/>
            <a:ext cx="801846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1" y="596007"/>
            <a:ext cx="511326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Молекулярная диагностика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патогенов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картофеля</a:t>
            </a:r>
          </a:p>
        </p:txBody>
      </p:sp>
      <p:sp>
        <p:nvSpPr>
          <p:cNvPr id="13316" name="Line 11"/>
          <p:cNvSpPr>
            <a:spLocks noChangeShapeType="1"/>
          </p:cNvSpPr>
          <p:nvPr/>
        </p:nvSpPr>
        <p:spPr bwMode="auto">
          <a:xfrm>
            <a:off x="179388" y="476250"/>
            <a:ext cx="541337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7" name="Picture 3" descr="logo_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87325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4"/>
          <p:cNvSpPr>
            <a:spLocks noChangeShapeType="1"/>
          </p:cNvSpPr>
          <p:nvPr/>
        </p:nvSpPr>
        <p:spPr bwMode="auto">
          <a:xfrm flipV="1">
            <a:off x="1476375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50825" y="6669088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6" y="4077072"/>
            <a:ext cx="241444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Иммуноферментный анализ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(ИФА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 ELISA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4077072"/>
            <a:ext cx="26260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Полимеразная цепная реакция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режиме реального времени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(ПЦР-РВ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 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qPCR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32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2232439" cy="14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3175"/>
            <a:ext cx="2232248" cy="16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516" y="6392361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8144" y="4077072"/>
            <a:ext cx="3170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ринцип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изотермической петлевой амплификации ДНК (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Loop-mediated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isothermal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amplification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LAMP)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466" y="1124744"/>
            <a:ext cx="6254750" cy="130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Микроорганизмы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составляют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~90%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биомассы, 1.2 х 10</a:t>
            </a:r>
            <a:r>
              <a:rPr lang="ru-RU" sz="1600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29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клеток</a:t>
            </a:r>
          </a:p>
          <a:p>
            <a:pPr eaLnBrk="1" hangingPunct="1">
              <a:lnSpc>
                <a:spcPct val="80000"/>
              </a:lnSpc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 каждого вида бактерий имеются собственные высоко специфические фаги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Разнообразие фагов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~10</a:t>
            </a:r>
            <a:r>
              <a:rPr lang="ru-RU" sz="1600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15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видов, количество – до 10</a:t>
            </a:r>
            <a:r>
              <a:rPr lang="ru-RU" sz="1600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31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52738"/>
            <a:ext cx="28352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1116013" y="4868863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www.visualphotos.com</a:t>
            </a:r>
          </a:p>
        </p:txBody>
      </p:sp>
      <p:pic>
        <p:nvPicPr>
          <p:cNvPr id="14341" name="Picture 29" descr="nrmicro2315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4"/>
          <a:stretch>
            <a:fillRect/>
          </a:stretch>
        </p:blipFill>
        <p:spPr bwMode="auto">
          <a:xfrm>
            <a:off x="6579493" y="908720"/>
            <a:ext cx="2312987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0711" y="508000"/>
            <a:ext cx="41937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Бактериофаги – пожиратели бактерий</a:t>
            </a: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8101013" y="3862388"/>
            <a:ext cx="641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nature.com</a:t>
            </a:r>
            <a:endParaRPr lang="ru-RU" altLang="ru-RU" sz="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179388" y="476250"/>
            <a:ext cx="541337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Line 4"/>
          <p:cNvSpPr>
            <a:spLocks noChangeShapeType="1"/>
          </p:cNvSpPr>
          <p:nvPr/>
        </p:nvSpPr>
        <p:spPr bwMode="auto">
          <a:xfrm>
            <a:off x="2076450" y="436563"/>
            <a:ext cx="6816725" cy="39687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>
            <a:off x="250825" y="6669088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7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7072"/>
            <a:ext cx="23764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Прямоугольник 21"/>
          <p:cNvSpPr>
            <a:spLocks noChangeArrowheads="1"/>
          </p:cNvSpPr>
          <p:nvPr/>
        </p:nvSpPr>
        <p:spPr bwMode="auto">
          <a:xfrm>
            <a:off x="6227763" y="6237312"/>
            <a:ext cx="2881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ru-RU" alt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Бактериофаг </a:t>
            </a:r>
            <a:r>
              <a:rPr lang="en-US" alt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PP28</a:t>
            </a:r>
            <a:r>
              <a:rPr lang="ru-RU" alt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ru-RU" sz="800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D. solani</a:t>
            </a:r>
            <a:r>
              <a:rPr lang="ru-RU" alt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). Куликов Е.Е. (ИНМИ</a:t>
            </a:r>
            <a:r>
              <a:rPr lang="en-US" alt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РАН)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3050" y="5359132"/>
            <a:ext cx="6176963" cy="14542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Собственная коллекция включает </a:t>
            </a:r>
            <a:r>
              <a:rPr lang="en-US" altLang="ru-RU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96</a:t>
            </a:r>
            <a:r>
              <a:rPr lang="ru-RU" alt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штаммов бактерий и </a:t>
            </a:r>
            <a:r>
              <a:rPr lang="en-US" altLang="ru-RU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86</a:t>
            </a:r>
            <a:r>
              <a:rPr lang="ru-RU" alt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фагов и постоянно  пополняется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sz="1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Обработка фагами мытого картофеля осуществляется на производственной  линии  перед упаковкой продукции и ее поставкой в торговые сети    </a:t>
            </a:r>
          </a:p>
          <a:p>
            <a:pPr>
              <a:spcBef>
                <a:spcPct val="50000"/>
              </a:spcBef>
              <a:defRPr/>
            </a:pPr>
            <a:endParaRPr lang="ru-RU" alt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5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92088"/>
            <a:ext cx="14144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748464" y="6392361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367657" cy="24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3275857" y="4869160"/>
            <a:ext cx="280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363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222268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ТУ 9291–001–86668013–14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222268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Сертификат соответствия № РОСС </a:t>
            </a:r>
            <a:r>
              <a:rPr lang="en-US" altLang="ru-RU" sz="1000" dirty="0">
                <a:solidFill>
                  <a:srgbClr val="222268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RU</a:t>
            </a:r>
            <a:r>
              <a:rPr lang="ru-RU" altLang="ru-RU" sz="1000" dirty="0">
                <a:solidFill>
                  <a:srgbClr val="222268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.АИ32.Н07045</a:t>
            </a:r>
            <a:endParaRPr lang="ru-RU" altLang="ru-RU" sz="1000" dirty="0">
              <a:solidFill>
                <a:srgbClr val="222268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6" y="857253"/>
            <a:ext cx="9144000" cy="51435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" y="857250"/>
            <a:ext cx="669359" cy="6534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9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6750" y="857251"/>
            <a:ext cx="8477250" cy="650570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9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386" y="1508508"/>
            <a:ext cx="9144000" cy="431085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9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" y="957989"/>
            <a:ext cx="553190" cy="4961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5822159"/>
            <a:ext cx="9144000" cy="17859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068" y="2233133"/>
            <a:ext cx="8567558" cy="943146"/>
          </a:xfrm>
          <a:prstGeom prst="roundRect">
            <a:avLst>
              <a:gd name="adj" fmla="val 5787"/>
            </a:avLst>
          </a:prstGeom>
          <a:solidFill>
            <a:srgbClr val="FFF2CC">
              <a:alpha val="2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СИСТЕМЫ ПОДДЕРЖКИ ПРИНЯТИЯ РЕШЕНИЙ: СЕРВИСЫ ТОЧНОГО ЗЕМЛЕДЕЛИЯ</a:t>
            </a:r>
            <a:endParaRPr lang="en-U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751" y="985847"/>
            <a:ext cx="847725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«БИОФАБРИКА»: СЕРВИСЫ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ТОЧНОГО ЗЕМЛЕДЕЛИЯ «АГРОСТЮАРДШИП»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997" y="3440192"/>
            <a:ext cx="8567559" cy="1355377"/>
          </a:xfrm>
          <a:prstGeom prst="roundRect">
            <a:avLst>
              <a:gd name="adj" fmla="val 5420"/>
            </a:avLst>
          </a:prstGeom>
          <a:solidFill>
            <a:srgbClr val="D9D9D9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BIG DATA, DIG DATA ANALYTICS</a:t>
            </a:r>
          </a:p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76125" y="5166673"/>
            <a:ext cx="1055431" cy="577463"/>
          </a:xfrm>
          <a:prstGeom prst="roundRect">
            <a:avLst/>
          </a:prstGeom>
          <a:solidFill>
            <a:srgbClr val="BF9000">
              <a:alpha val="4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Внешние системы мониторинга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85116" y="5163607"/>
            <a:ext cx="1210049" cy="577463"/>
          </a:xfrm>
          <a:prstGeom prst="roundRect">
            <a:avLst/>
          </a:prstGeom>
          <a:solidFill>
            <a:srgbClr val="BF9000">
              <a:alpha val="4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Базы данных 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(в т.ч.</a:t>
            </a: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OMIC, </a:t>
            </a:r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Resistomics)</a:t>
            </a:r>
            <a:endParaRPr lang="ru-RU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7276" y="5164645"/>
            <a:ext cx="1232515" cy="577465"/>
          </a:xfrm>
          <a:prstGeom prst="roundRect">
            <a:avLst/>
          </a:prstGeom>
          <a:solidFill>
            <a:srgbClr val="BF9000">
              <a:alpha val="4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Данные наблюдений в хозяйствах-клиентах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9638" y="2508078"/>
            <a:ext cx="1690350" cy="580477"/>
          </a:xfrm>
          <a:prstGeom prst="roundRect">
            <a:avLst/>
          </a:prstGeom>
          <a:solidFill>
            <a:srgbClr val="0D0D0D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Конфигуратор оптимизированной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системы защиты растений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29510" y="2514442"/>
            <a:ext cx="1740091" cy="573440"/>
          </a:xfrm>
          <a:prstGeom prst="roundRect">
            <a:avLst/>
          </a:prstGeom>
          <a:solidFill>
            <a:srgbClr val="0D0D0D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Модуль разработчика биопрепаратов направленного действия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90485" y="2514443"/>
            <a:ext cx="1581189" cy="575197"/>
          </a:xfrm>
          <a:prstGeom prst="roundRect">
            <a:avLst/>
          </a:prstGeom>
          <a:solidFill>
            <a:srgbClr val="0D0D0D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Модуль разработчика «Конструирование диагностикумов»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7500" y="1659416"/>
            <a:ext cx="1595282" cy="315724"/>
          </a:xfrm>
          <a:prstGeom prst="roundRect">
            <a:avLst/>
          </a:prstGeom>
          <a:solidFill>
            <a:srgbClr val="A9D18E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СПЕЦИАЛИСТЫ АГРОПРЕДПРИЯТИЙ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58675" y="1674177"/>
            <a:ext cx="1591140" cy="310219"/>
          </a:xfrm>
          <a:prstGeom prst="roundRect">
            <a:avLst/>
          </a:prstGeom>
          <a:solidFill>
            <a:srgbClr val="A9D18E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РАЗРАБОТЧИКИ БИОПРЕПАРАТОВ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35708" y="1677534"/>
            <a:ext cx="1595282" cy="311594"/>
          </a:xfrm>
          <a:prstGeom prst="roundRect">
            <a:avLst/>
          </a:prstGeom>
          <a:solidFill>
            <a:srgbClr val="A9D18E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ДРУГИЕ УЧАСТНИКИ РЫНКА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438158" y="3616754"/>
            <a:ext cx="1439471" cy="1108647"/>
            <a:chOff x="438157" y="2759503"/>
            <a:chExt cx="1439471" cy="1108647"/>
          </a:xfrm>
        </p:grpSpPr>
        <p:sp>
          <p:nvSpPr>
            <p:cNvPr id="29" name="Цилиндр 28"/>
            <p:cNvSpPr/>
            <p:nvPr/>
          </p:nvSpPr>
          <p:spPr>
            <a:xfrm>
              <a:off x="446851" y="2759503"/>
              <a:ext cx="1430777" cy="1108647"/>
            </a:xfrm>
            <a:prstGeom prst="can">
              <a:avLst>
                <a:gd name="adj" fmla="val 19545"/>
              </a:avLst>
            </a:prstGeom>
            <a:solidFill>
              <a:srgbClr val="2F5597">
                <a:alpha val="80000"/>
              </a:srgbClr>
            </a:solidFill>
            <a:ln>
              <a:solidFill>
                <a:srgbClr val="40404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38157" y="2970586"/>
              <a:ext cx="1430777" cy="86177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  </a:t>
              </a:r>
              <a:r>
                <a: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БД</a:t>
              </a:r>
              <a:r>
                <a:rPr lang="ru-RU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«МИКРООРГАНИЗМЫ-АНТАГОНИСТЫ И </a:t>
              </a:r>
            </a:p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БАКТЕРИОФАГИ</a:t>
              </a:r>
            </a:p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(АКТИВНОСТЬ</a:t>
              </a:r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/</a:t>
              </a:r>
              <a:endParaRPr lang="ru-RU" sz="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СПЕЦИФИЧНОСТЬ)»</a:t>
              </a:r>
            </a:p>
          </p:txBody>
        </p:sp>
      </p:grpSp>
      <p:sp>
        <p:nvSpPr>
          <p:cNvPr id="31" name="Стрелка вниз 30"/>
          <p:cNvSpPr/>
          <p:nvPr/>
        </p:nvSpPr>
        <p:spPr>
          <a:xfrm rot="10800000">
            <a:off x="1382152" y="2004517"/>
            <a:ext cx="501058" cy="18842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latin typeface="Century Gothic" panose="020B0502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49995" y="2508077"/>
            <a:ext cx="1124538" cy="593186"/>
          </a:xfrm>
          <a:prstGeom prst="roundRect">
            <a:avLst/>
          </a:prstGeom>
          <a:solidFill>
            <a:srgbClr val="0D0D0D">
              <a:alpha val="50196"/>
            </a:srgb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Адресный подбор </a:t>
            </a:r>
            <a:r>
              <a:rPr lang="ru-RU" sz="9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сортов, ХСЗР, БСЗР</a:t>
            </a: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792557" y="2507447"/>
            <a:ext cx="1636554" cy="589984"/>
          </a:xfrm>
          <a:prstGeom prst="roundRect">
            <a:avLst/>
          </a:prstGeom>
          <a:solidFill>
            <a:srgbClr val="0D0D0D">
              <a:alpha val="50196"/>
            </a:srgb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Оптимизация агротехники</a:t>
            </a: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и  применения удобрений</a:t>
            </a: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6982820" y="2012325"/>
            <a:ext cx="501058" cy="18842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latin typeface="Century Gothic" panose="020B0502020202020204" pitchFamily="34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203716" y="2008992"/>
            <a:ext cx="501058" cy="18842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latin typeface="Century Gothic" panose="020B0502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233350" y="3601138"/>
            <a:ext cx="1430777" cy="1108647"/>
            <a:chOff x="7233349" y="2743887"/>
            <a:chExt cx="1430777" cy="1108647"/>
          </a:xfrm>
        </p:grpSpPr>
        <p:sp>
          <p:nvSpPr>
            <p:cNvPr id="43" name="Цилиндр 42"/>
            <p:cNvSpPr/>
            <p:nvPr/>
          </p:nvSpPr>
          <p:spPr>
            <a:xfrm>
              <a:off x="7233349" y="2743887"/>
              <a:ext cx="1430777" cy="1108647"/>
            </a:xfrm>
            <a:prstGeom prst="can">
              <a:avLst>
                <a:gd name="adj" fmla="val 19545"/>
              </a:avLst>
            </a:prstGeom>
            <a:solidFill>
              <a:srgbClr val="2F5597">
                <a:alpha val="80000"/>
              </a:srgbClr>
            </a:solidFill>
            <a:ln>
              <a:solidFill>
                <a:srgbClr val="40404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346752" y="3067475"/>
              <a:ext cx="1236152" cy="4924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  </a:t>
              </a:r>
              <a:r>
                <a: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БД </a:t>
              </a:r>
            </a:p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«ФИТОПАТОГЕНЫ, </a:t>
              </a:r>
            </a:p>
            <a:p>
              <a:pPr algn="ctr"/>
              <a:r>
                <a:rPr lang="ru-RU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ХИМ СЗР, БИО СЗР»</a:t>
              </a:r>
              <a:endParaRPr lang="ru-RU" sz="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63997" y="4795569"/>
            <a:ext cx="8567558" cy="367121"/>
            <a:chOff x="263997" y="3938318"/>
            <a:chExt cx="8567558" cy="367121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63997" y="3938318"/>
              <a:ext cx="8567558" cy="247141"/>
            </a:xfrm>
            <a:prstGeom prst="roundRect">
              <a:avLst>
                <a:gd name="adj" fmla="val 5787"/>
              </a:avLst>
            </a:prstGeom>
            <a:solidFill>
              <a:srgbClr val="548235">
                <a:alpha val="50196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ИНТЕГРАЦИОННАЯ ПЛАТФОРМА </a:t>
              </a: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821147" y="4185459"/>
              <a:ext cx="0" cy="11998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001435" y="4185459"/>
              <a:ext cx="0" cy="11998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232326" y="4185459"/>
              <a:ext cx="0" cy="11998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4458801" y="4185459"/>
              <a:ext cx="0" cy="11998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5694695" y="4185459"/>
              <a:ext cx="0" cy="11998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7043532" y="4185459"/>
              <a:ext cx="0" cy="11998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8302868" y="4185459"/>
              <a:ext cx="0" cy="11998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Прямая соединительная линия 50"/>
          <p:cNvCxnSpPr/>
          <p:nvPr/>
        </p:nvCxnSpPr>
        <p:spPr>
          <a:xfrm flipH="1">
            <a:off x="1877629" y="4223701"/>
            <a:ext cx="5355721" cy="1561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372624" y="3748035"/>
            <a:ext cx="1283988" cy="923570"/>
          </a:xfrm>
          <a:prstGeom prst="roundRect">
            <a:avLst>
              <a:gd name="adj" fmla="val 1619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СИСТЕМА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МОНИТОРИНГА ФИТОПАТОГЕНОВ И РЕЗИСТЕНТНОСТИ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45093" y="3776618"/>
            <a:ext cx="1283989" cy="894987"/>
          </a:xfrm>
          <a:prstGeom prst="roundRect">
            <a:avLst>
              <a:gd name="adj" fmla="val 1619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МНОГОСЛОЙНЫЕ СИТУАЦИОННЫЕ КАРТЫ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471652" y="3777602"/>
            <a:ext cx="1283990" cy="894002"/>
          </a:xfrm>
          <a:prstGeom prst="roundRect">
            <a:avLst>
              <a:gd name="adj" fmla="val 1619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ИНТЕЛЛЕКТУАЛЬНАЯ АНАЛИТИКА (</a:t>
            </a:r>
            <a:r>
              <a:rPr lang="en-US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DATA MINING)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Стрелка вниз 56"/>
          <p:cNvSpPr/>
          <p:nvPr/>
        </p:nvSpPr>
        <p:spPr>
          <a:xfrm rot="10800000">
            <a:off x="4031099" y="3210824"/>
            <a:ext cx="852055" cy="18842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latin typeface="Century Gothic" panose="020B0502020202020204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63996" y="5162690"/>
            <a:ext cx="1114302" cy="577467"/>
            <a:chOff x="263996" y="4305439"/>
            <a:chExt cx="1114302" cy="57746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63996" y="4305439"/>
              <a:ext cx="1114302" cy="577467"/>
            </a:xfrm>
            <a:prstGeom prst="roundRect">
              <a:avLst/>
            </a:prstGeom>
            <a:solidFill>
              <a:srgbClr val="BF9000">
                <a:alpha val="40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Доверенная</a:t>
              </a:r>
            </a:p>
            <a:p>
              <a:pPr algn="ctr"/>
              <a:r>
                <a:rPr lang="ru-RU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Логистика</a:t>
              </a: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14" y="4330602"/>
              <a:ext cx="209159" cy="187597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1521654" y="5163607"/>
            <a:ext cx="959562" cy="577463"/>
            <a:chOff x="1521654" y="4306356"/>
            <a:chExt cx="959562" cy="57746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521654" y="4306356"/>
              <a:ext cx="959562" cy="577463"/>
            </a:xfrm>
            <a:prstGeom prst="roundRect">
              <a:avLst/>
            </a:prstGeom>
            <a:solidFill>
              <a:srgbClr val="BF9000">
                <a:alpha val="40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Данные полевого контроля</a:t>
              </a: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299" y="4325537"/>
              <a:ext cx="209159" cy="187597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635239" y="5163607"/>
            <a:ext cx="1194177" cy="577463"/>
            <a:chOff x="2635238" y="4306356"/>
            <a:chExt cx="1194177" cy="57746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635238" y="4306356"/>
              <a:ext cx="1194177" cy="577463"/>
            </a:xfrm>
            <a:prstGeom prst="roundRect">
              <a:avLst/>
            </a:prstGeom>
            <a:solidFill>
              <a:srgbClr val="BF9000">
                <a:alpha val="40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Партнерские </a:t>
              </a:r>
            </a:p>
            <a:p>
              <a:pPr algn="ctr"/>
              <a:r>
                <a:rPr lang="ru-RU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лаборатории</a:t>
              </a:r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364" y="4326172"/>
              <a:ext cx="209159" cy="187597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3955488" y="5164645"/>
            <a:ext cx="997517" cy="577465"/>
            <a:chOff x="3955487" y="4307394"/>
            <a:chExt cx="997517" cy="5774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955487" y="4307394"/>
              <a:ext cx="997517" cy="577465"/>
            </a:xfrm>
            <a:prstGeom prst="roundRect">
              <a:avLst/>
            </a:prstGeom>
            <a:solidFill>
              <a:srgbClr val="BF9000">
                <a:alpha val="40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  </a:t>
              </a:r>
              <a:r>
                <a:rPr lang="ru-RU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База данных</a:t>
              </a:r>
            </a:p>
            <a:p>
              <a:pPr algn="ctr"/>
              <a:r>
                <a:rPr lang="ru-RU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генетических паспортов</a:t>
              </a: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497" y="4330913"/>
              <a:ext cx="209159" cy="187597"/>
            </a:xfrm>
            <a:prstGeom prst="rect">
              <a:avLst/>
            </a:prstGeom>
          </p:spPr>
        </p:pic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250825" y="6525344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107950" y="332656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V="1">
            <a:off x="1547813" y="332656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7" y="-33757"/>
            <a:ext cx="2376959" cy="798461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8724516" y="6237312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819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6" grpId="0" animBg="1"/>
      <p:bldP spid="37" grpId="0" animBg="1"/>
      <p:bldP spid="40" grpId="0" animBg="1"/>
      <p:bldP spid="41" grpId="0" animBg="1"/>
      <p:bldP spid="21" grpId="0" animBg="1"/>
      <p:bldP spid="22" grpId="0" animBg="1"/>
      <p:bldP spid="38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4977371" y="548680"/>
            <a:ext cx="4059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Формы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кооперации "Бизнес- Наука"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459796" y="980728"/>
            <a:ext cx="8216660" cy="209673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Исследования и разработки</a:t>
            </a:r>
            <a:r>
              <a:rPr lang="en-US" sz="18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совместных (бизнес + институты РАН) творческих научных коллективов на сетевой распределенной основе.</a:t>
            </a: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высокотехнологичных лабораторий институтов РАН/ФАНО на площадках бизнеса.</a:t>
            </a: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107950" y="476250"/>
            <a:ext cx="1079674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" y="77019"/>
            <a:ext cx="2376959" cy="798461"/>
          </a:xfrm>
          <a:prstGeom prst="rect">
            <a:avLst/>
          </a:prstGeom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1547813" y="476250"/>
            <a:ext cx="7416800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50825" y="6597352"/>
            <a:ext cx="871378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9796" y="3068960"/>
            <a:ext cx="8216660" cy="35394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Роль бизнеса в реализации Программы:</a:t>
            </a:r>
          </a:p>
          <a:p>
            <a:endParaRPr lang="en-US" sz="1800" b="1" u="sng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Выбор приоритетов прикладных НИОКР в рамках комплексных научно-технологических проектов.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Со-финансирование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комплексных научно-технологических проектов, участие в их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реализации.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Формирование предложений по системным мерам научно-технической, инновационной и аграрной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политики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Апробация и приемка результатов НИОКР, внедрение их в практику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картофелеводства.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Формирование и реализация пакетов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агроинжиниринговых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услуг (комплексных услуг сервисов точного земледелия), обеспечивающих продвижение на рынок новых отечественных сортов, средств защиты растений,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агротехнологий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Создание независимой (негосударственной) системы сертификации и мониторинга оборота семенного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картофеля.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4516" y="6320353"/>
            <a:ext cx="74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432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1462</Words>
  <Application>Microsoft Office PowerPoint</Application>
  <PresentationFormat>Экран (4:3)</PresentationFormat>
  <Paragraphs>473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Bookman Old Style</vt:lpstr>
      <vt:lpstr>Calibri</vt:lpstr>
      <vt:lpstr>Century Gothic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Mironov VA</dc:creator>
  <cp:lastModifiedBy>Alexander Chuenko</cp:lastModifiedBy>
  <cp:revision>505</cp:revision>
  <cp:lastPrinted>2015-08-16T08:45:54Z</cp:lastPrinted>
  <dcterms:created xsi:type="dcterms:W3CDTF">2014-09-22T18:12:10Z</dcterms:created>
  <dcterms:modified xsi:type="dcterms:W3CDTF">2016-10-09T14:09:42Z</dcterms:modified>
</cp:coreProperties>
</file>