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70" r:id="rId4"/>
    <p:sldId id="271" r:id="rId5"/>
    <p:sldId id="272" r:id="rId6"/>
    <p:sldId id="273" r:id="rId7"/>
    <p:sldId id="280" r:id="rId8"/>
    <p:sldId id="279" r:id="rId9"/>
    <p:sldId id="268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CDACE6"/>
    <a:srgbClr val="EADCF4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31A6-47C3-4654-8C8A-348E90682CD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B4E2-189E-4904-AAFB-C327A303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9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BB4E2-189E-4904-AAFB-C327A3038B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2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EC96-5E67-4C8A-84D9-A174A20770D0}" type="datetime1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3C63-CFD3-49E9-A927-2CD35EA43EB0}" type="datetime1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17E8-34B5-4FED-A591-1C50D1299929}" type="datetime1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9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0AFF-2D0C-411B-B952-8462A483D88E}" type="datetime1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7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E050-F009-47C3-BC6B-54ECF6496CF9}" type="datetime1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2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0311-3BB1-483E-BB78-B4D10C1787D6}" type="datetime1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9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10D7-6E17-45E8-A120-4BF3D85E2457}" type="datetime1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4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9476-6A9D-4D56-A873-58521BF287F8}" type="datetime1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E10-F497-47D4-9451-806BF48EB7D4}" type="datetime1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0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F84B-0CB8-4828-B5C2-96952DBF97C9}" type="datetime1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8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5878-7923-44C1-A49E-38930016CFCE}" type="datetime1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1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6EFB3-C2E1-4822-9D3D-DBFEB1A71756}" type="datetime1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7AF47-7592-4677-BE86-EFF4C3302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7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2192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6" y="5029304"/>
            <a:ext cx="1182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А.М.Чуенко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, генеральный директор ООО «Дока – Генные Технологии»</a:t>
            </a:r>
          </a:p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Конференция Картофельного Союза, 25 марта 2016 г.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26" y="266145"/>
            <a:ext cx="12030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Комплексная целевая программа Российской Федерации </a:t>
            </a:r>
          </a:p>
          <a:p>
            <a:pPr algn="ctr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«Научное обеспечение деятельности по созданию отечественного посевного фонда картофеля, средств защиты растений в целях производства российскими производителями конкурентоспособной сельскохозяйственной продукции на 2016-2025 годы»</a:t>
            </a:r>
          </a:p>
        </p:txBody>
      </p:sp>
    </p:spTree>
    <p:extLst>
      <p:ext uri="{BB962C8B-B14F-4D97-AF65-F5344CB8AC3E}">
        <p14:creationId xmlns:p14="http://schemas.microsoft.com/office/powerpoint/2010/main" val="32684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662805" y="2228235"/>
            <a:ext cx="11543295" cy="3413946"/>
          </a:xfrm>
        </p:spPr>
        <p:txBody>
          <a:bodyPr>
            <a:noAutofit/>
          </a:bodyPr>
          <a:lstStyle/>
          <a:p>
            <a:pPr algn="l"/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Открытые демонстрационные испытания новых сортов (гибридов) картофеля с участием заинтересованных селекционеров, ученых, исследователей.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Новые методы селекции и геномного редактирования картофеля.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Новые методы диагностики вирусных и бактериальных болезней картофеля.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Новые биопрепараты для защиты картофеля.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Добро пожаловать!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72063" y="6515539"/>
            <a:ext cx="992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</a:p>
          <a:p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1" y="836735"/>
            <a:ext cx="936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ООО «Дока – Генные Технологии»: День Поля 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2016</a:t>
            </a:r>
          </a:p>
          <a:p>
            <a:endParaRPr lang="ru-RU" sz="2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18 августа 2016 г., Московская область, Дмитровский р-н, 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Рогачево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6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77459" y="325547"/>
            <a:ext cx="11093815" cy="1176228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Цель Программы</a:t>
            </a: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аучное обеспечение развития картофелеводства в Российской Федерации на основе передовых методов генетики, селекции и семеноводства.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00050" y="1393824"/>
            <a:ext cx="11497581" cy="28352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Основные научные 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задачи Программы</a:t>
            </a: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Развитие фундаментальных научных исследований по созданию отечественного посевного фонда, включая разработку технологической платформы для маркер-ориентированной и геномной селекции, на условиях технических требований участников рынка.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Трансфер созданных технологий селекции в производство исходного материала и оригинальных семян.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Разработка новых технологий объективной диагностики патогенов картофеля и применения целевых эффективных биологических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препаратов.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Разработка научной и методической составляющей для создания региональной инфраструктуры для борьбы с патогенами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картофеля.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96549" y="5108235"/>
            <a:ext cx="226048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Средства защиты картофеля на основе биопрепаратов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9016" y="4562661"/>
            <a:ext cx="7480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Н</a:t>
            </a:r>
            <a:r>
              <a:rPr lang="ru-RU" b="1" u="sng" dirty="0" smtClean="0">
                <a:solidFill>
                  <a:srgbClr val="002060"/>
                </a:solidFill>
              </a:rPr>
              <a:t>аправления научных исследований и прикладных НИОКР Программы</a:t>
            </a:r>
            <a:r>
              <a:rPr lang="en-US" b="1" u="sng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61309" y="5155869"/>
            <a:ext cx="23782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Подготовка специалистов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7496" y="5092542"/>
            <a:ext cx="2431743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Современные методы диагностики болезней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картофеля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555953" y="5057883"/>
            <a:ext cx="2496873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Селекция и генетика картофеля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85826" y="5721582"/>
            <a:ext cx="2038288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ФАНО, РАН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76675" y="5696182"/>
            <a:ext cx="71913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Министерство сельского хозяйства Российской Федерации</a:t>
            </a:r>
            <a:endParaRPr lang="ru-RU" sz="2000" dirty="0"/>
          </a:p>
        </p:txBody>
      </p:sp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427855" y="579547"/>
            <a:ext cx="11043419" cy="928578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</a:rPr>
              <a:t>Производственная цель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Создание отечественного посевного фонда и обеспечение </a:t>
            </a:r>
            <a:r>
              <a:rPr lang="ru-RU" sz="2000" dirty="0" err="1" smtClean="0">
                <a:solidFill>
                  <a:srgbClr val="002060"/>
                </a:solidFill>
              </a:rPr>
              <a:t>импортонезависимости</a:t>
            </a:r>
            <a:r>
              <a:rPr lang="ru-RU" sz="2000" dirty="0" smtClean="0">
                <a:solidFill>
                  <a:srgbClr val="002060"/>
                </a:solidFill>
              </a:rPr>
              <a:t> производственного цикла выращивания картофеля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7855" y="1540018"/>
            <a:ext cx="11469776" cy="2606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u="sng" dirty="0" smtClean="0">
                <a:solidFill>
                  <a:srgbClr val="002060"/>
                </a:solidFill>
              </a:rPr>
              <a:t>Основные прикладные  </a:t>
            </a:r>
            <a:r>
              <a:rPr lang="ru-RU" sz="2000" b="1" u="sng" dirty="0" smtClean="0">
                <a:solidFill>
                  <a:srgbClr val="002060"/>
                </a:solidFill>
              </a:rPr>
              <a:t>задачи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Создание (развитие) инновационной инфраструктуры в отрасли.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Производство полного цикла «от </a:t>
            </a:r>
            <a:r>
              <a:rPr lang="ru-RU" sz="2000" dirty="0" err="1" smtClean="0">
                <a:solidFill>
                  <a:srgbClr val="002060"/>
                </a:solidFill>
              </a:rPr>
              <a:t>микрорастения</a:t>
            </a:r>
            <a:r>
              <a:rPr lang="ru-RU" sz="2000" dirty="0" smtClean="0">
                <a:solidFill>
                  <a:srgbClr val="002060"/>
                </a:solidFill>
              </a:rPr>
              <a:t> до элиты» на основе  технологической платформы для маркер-ориентированной и геномной селекции картофеля.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охранение лучших сортов зарубежной селекции и наращивание доли сортов отечественной селекции.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оответствие международным стандартам качества.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оздание универсальной сервисной инфраструктуры: центры коллективного пользования и сертификации, региональные системы диагностики болезней и защиты растений.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Создание информационных систем оборота семенного картофеля и мониторинга патогенов картофеля.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90549" y="4854235"/>
            <a:ext cx="226048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Подготовка специалистов</a:t>
            </a:r>
          </a:p>
          <a:p>
            <a:pPr algn="ctr"/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09266" y="4308661"/>
            <a:ext cx="425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Ф</a:t>
            </a:r>
            <a:r>
              <a:rPr lang="ru-RU" b="1" u="sng" dirty="0" smtClean="0">
                <a:solidFill>
                  <a:srgbClr val="002060"/>
                </a:solidFill>
              </a:rPr>
              <a:t>ункциональные направления проекта</a:t>
            </a:r>
            <a:r>
              <a:rPr lang="en-US" b="1" u="sng" dirty="0" smtClean="0">
                <a:solidFill>
                  <a:srgbClr val="002060"/>
                </a:solidFill>
              </a:rPr>
              <a:t>: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6900" y="4774869"/>
            <a:ext cx="253365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Научные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сследования</a:t>
            </a:r>
          </a:p>
          <a:p>
            <a:pPr algn="ctr"/>
            <a:endParaRPr lang="ru-RU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6508496" y="4838542"/>
            <a:ext cx="243174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Производство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3603953" y="4803883"/>
            <a:ext cx="249687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Инновации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299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435471" y="739775"/>
            <a:ext cx="11043419" cy="5854700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Основные требования участников рынка к создаваемым столовым  сортам картофеля</a:t>
            </a: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Общие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требования: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Устойчивость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 раку картофеля и нематодам.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Урожайность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не ниже 35 т/га без полива, но при условии хорошего качества семян, полноценных программ подготовки почв, удобрений и защиты растений.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Высокая пластичность.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Жаро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и засухоустойчивость.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Устойчивость к 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израстанию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(повторному росту) после засухи.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производства: высадка в середине мая и уборка во второй половине сентября. При этом – достижение плановой урожайности и формирование полноценной кожуры.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Приоритет ранним сортам – 70 дней и короче.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Сорт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должен производить не менее 8 клубней с растения, клубни не должны иметь полости и другие внутренние дефекты, как, например, почернение. Выровненность клубней по размеру в клоне.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Устойчивость к потемнению мякоти в сыром и вареном виде.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требуется высокое содержание сухого вещества и за счет этого должна достигаться более высокая устойчивость к механическим повреждениям.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Очень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высокая устойчивость к парше обыкновенной.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Устойчивость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 механическим воздействиям при уборке и сортировках.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Хорошие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характеристики хранения без раннего прорастания клубней.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глубокие глазки, форма клубней круглая или овально-круглая. Гладкая кожура, пригодность к полировке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</a:rPr>
              <a:t>Специальные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</a:rPr>
              <a:t>требования: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Высокая устойчивость к вирусам и бактериозам 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Высокая устойчивость к фитофторозу.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49948" y="700916"/>
            <a:ext cx="11560877" cy="5496683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Ожидаемые  практические  результаты  Программы</a:t>
            </a: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1.Новые оригинальные отечественные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сорта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картофеля с заданными свойствами, определенными потребностями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участников.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2. Методы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биобезопасной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модификации генома картофеля для контроля генов, отвечающих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за отдельные признаки и качества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картофеля.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3. Новые технологии диагностики патогенов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картофеля и отечественные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тест–системы для проведения диагностики. 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Новые биологические препараты для защиты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картофеля.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Региональная  инфраструктура для борьбы с патогенами картофеля 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система мониторинга распространения патогенов картофеля. 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Система сертификации семенного картофеля, включая правила сертификации и внутреннего сквозного контроля качества семенного материала на всех этапах его производства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. Информационная система оборота семенного картофеля.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. Электронный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каталог генетических паспортов картофеля для использования селекционерами,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селекционно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-генетическими центрами и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селекционно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-семеноводческими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компаниями и база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знаний для использования селекционерами, исследовательскими и производственными компаниями Российской Федерации.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8. Программный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комплекс для анализа экспериментальных данных по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</a:rPr>
              <a:t>генотипированию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с целью выявления молекулярных маркеров перспективных для геномной и маркер-ориентированной селекции картофеля.</a:t>
            </a:r>
            <a:br>
              <a:rPr lang="ru-RU" sz="1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Специалисты, владеющие современными знаниями и технологиями в области генетики, селекции и семеноводства картофеля, а также в области диагностики патогенов картофеля 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использования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современных средств защиты картофеля.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00855" y="640591"/>
            <a:ext cx="11543295" cy="5890384"/>
          </a:xfrm>
        </p:spPr>
        <p:txBody>
          <a:bodyPr>
            <a:noAutofit/>
          </a:bodyPr>
          <a:lstStyle/>
          <a:p>
            <a:pPr algn="l"/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Предлагаемые приоритеты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Поддержка ведущих компаний и создание на их базе Центров трансфера технологий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 направлениях: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селекция и генетика, семеноводство картофеля;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диагностика патогенов;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защита растений;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переработка картофеля.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Перераспределение субсидий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 семенной картофель: от покупателей семян – производителям семян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 реализованный сертифицированный семенной материал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Создание в отрасли Фонда перспективных исследований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 целях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грантового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финансирования инновационных разработок МИП или совместная деятельность с существующими институтами развития по поддержке инновационных разработок в области биотехнологии, селекции и генетики, семеноводства картофеля, создания новых биопрепаратов и методов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диагностики, переработки картофеля.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300855" y="676811"/>
            <a:ext cx="11543295" cy="5919399"/>
          </a:xfrm>
        </p:spPr>
        <p:txBody>
          <a:bodyPr>
            <a:noAutofit/>
          </a:bodyPr>
          <a:lstStyle/>
          <a:p>
            <a:pPr algn="l"/>
            <a: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b="1" u="sng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u="sng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Предлагаемые приоритеты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универсальной сервисной инфраструктуры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- региональная система диагностики болезней и защиты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растений;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- информационная система мониторинга болезней картофеля;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центр сертификации семенного картофеля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, методов диагностики патогенов картофеля и биопрепаратов для защиты картофеля (на базе Ассоциации производителей семенного картофеля) на основе вводимых стандартов качества;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информационная система доверенной логистики и контроля оборота семенного картофеля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 использование меток радиочастотной идентификации;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- центры коллективного пользования: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	- интегрированный банк патогенов картофеля, бактерий-антагонистов и бактериофагов;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	- современное оборудование для геномных исследований и селекции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картофеля.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459" y="36903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847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/>
          <p:cNvSpPr/>
          <p:nvPr/>
        </p:nvSpPr>
        <p:spPr>
          <a:xfrm>
            <a:off x="395747" y="2918929"/>
            <a:ext cx="11049682" cy="23379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95747" y="37356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01046" y="87052"/>
            <a:ext cx="11312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Проект «Картофелеводство»: Практическая реализация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750573" y="3331396"/>
            <a:ext cx="2543942" cy="6432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Селекционно-</a:t>
            </a:r>
          </a:p>
          <a:p>
            <a:pPr algn="ctr"/>
            <a:r>
              <a:rPr lang="ru-RU" sz="1600" dirty="0" smtClean="0"/>
              <a:t>генетические центры</a:t>
            </a:r>
            <a:endParaRPr lang="ru-RU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8682839" y="3262115"/>
            <a:ext cx="2543942" cy="6432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98" name="TextBox 97"/>
          <p:cNvSpPr txBox="1"/>
          <p:nvPr/>
        </p:nvSpPr>
        <p:spPr>
          <a:xfrm>
            <a:off x="8615107" y="3195930"/>
            <a:ext cx="25439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Семеноводческие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компании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95173" y="3308681"/>
            <a:ext cx="2543942" cy="6432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Селекционно-</a:t>
            </a:r>
          </a:p>
          <a:p>
            <a:pPr algn="ctr"/>
            <a:r>
              <a:rPr lang="ru-RU" sz="1600" dirty="0" smtClean="0"/>
              <a:t>генетические центры</a:t>
            </a:r>
            <a:endParaRPr lang="ru-RU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4727439" y="3239400"/>
            <a:ext cx="2543942" cy="6432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659707" y="3173215"/>
            <a:ext cx="25439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Центры оригинального семеноводства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8088" y="3324752"/>
            <a:ext cx="2543942" cy="643253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Селекционно-</a:t>
            </a:r>
          </a:p>
          <a:p>
            <a:pPr algn="ctr"/>
            <a:r>
              <a:rPr lang="ru-RU" sz="1600" dirty="0" smtClean="0"/>
              <a:t>генетические центы</a:t>
            </a:r>
            <a:endParaRPr lang="ru-RU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60354" y="3255471"/>
            <a:ext cx="2543942" cy="643253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592622" y="3189286"/>
            <a:ext cx="2543942" cy="646331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Селекционно-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генетические центры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709739" y="5740120"/>
            <a:ext cx="254394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Селекционно-</a:t>
            </a:r>
          </a:p>
          <a:p>
            <a:pPr algn="ctr"/>
            <a:r>
              <a:rPr lang="ru-RU" sz="1600" dirty="0" smtClean="0"/>
              <a:t>генетические центры</a:t>
            </a:r>
            <a:endParaRPr lang="ru-RU" sz="1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642005" y="5670839"/>
            <a:ext cx="254394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574273" y="5604654"/>
            <a:ext cx="254394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ельхозтоваро-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производители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1" name="Стрелка вправо 120"/>
          <p:cNvSpPr/>
          <p:nvPr/>
        </p:nvSpPr>
        <p:spPr>
          <a:xfrm>
            <a:off x="3460551" y="3192466"/>
            <a:ext cx="942328" cy="719462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8642005" y="6306004"/>
            <a:ext cx="2803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000" dirty="0" smtClean="0">
                <a:solidFill>
                  <a:schemeClr val="accent5">
                    <a:lumMod val="50000"/>
                  </a:schemeClr>
                </a:solidFill>
              </a:rPr>
              <a:t>Все регионы РФ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86906" y="783435"/>
            <a:ext cx="2487657" cy="523220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Селекционно-</a:t>
            </a:r>
          </a:p>
          <a:p>
            <a:pPr algn="ctr"/>
            <a:r>
              <a:rPr lang="ru-RU" sz="1400" dirty="0" smtClean="0"/>
              <a:t>генетические ы</a:t>
            </a:r>
            <a:endParaRPr lang="ru-RU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19173" y="722955"/>
            <a:ext cx="2487658" cy="523220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92622" y="658298"/>
            <a:ext cx="2543942" cy="523220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Региональная инфраструктура диагностики патогенов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9610865" y="4404733"/>
            <a:ext cx="606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Элита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3476469" y="3408793"/>
            <a:ext cx="9345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200" dirty="0" smtClean="0"/>
              <a:t> </a:t>
            </a:r>
            <a:r>
              <a:rPr lang="ru-RU" altLang="ru-RU" sz="1200" b="1" dirty="0" smtClean="0">
                <a:solidFill>
                  <a:schemeClr val="accent5">
                    <a:lumMod val="50000"/>
                  </a:schemeClr>
                </a:solidFill>
              </a:rPr>
              <a:t>1ПП, ССЭ</a:t>
            </a:r>
            <a:endParaRPr lang="ru-RU" alt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7530981" y="3253641"/>
            <a:ext cx="942328" cy="719462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501479" y="3471069"/>
            <a:ext cx="1140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СуперЭлита</a:t>
            </a:r>
            <a:endParaRPr lang="ru-RU" alt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13319" y="738344"/>
            <a:ext cx="1492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</a:rPr>
              <a:t>Диагностика</a:t>
            </a:r>
            <a:r>
              <a:rPr lang="en-US" altLang="ru-RU" sz="1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</a:rPr>
              <a:t>патогенов</a:t>
            </a:r>
            <a:endParaRPr lang="ru-RU" alt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5400000">
            <a:off x="5483790" y="1949199"/>
            <a:ext cx="1930089" cy="8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6330" y="5256918"/>
            <a:ext cx="6390099" cy="430887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Ассоциация производителей семенного картофеля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9" name="Стрелка вправо 118"/>
          <p:cNvSpPr/>
          <p:nvPr/>
        </p:nvSpPr>
        <p:spPr>
          <a:xfrm rot="5400000">
            <a:off x="9587143" y="4023183"/>
            <a:ext cx="653666" cy="1059180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Соединительная линия уступом 57"/>
          <p:cNvCxnSpPr>
            <a:stCxn id="127" idx="3"/>
            <a:endCxn id="112" idx="3"/>
          </p:cNvCxnSpPr>
          <p:nvPr/>
        </p:nvCxnSpPr>
        <p:spPr>
          <a:xfrm>
            <a:off x="3206831" y="984565"/>
            <a:ext cx="7979116" cy="4978662"/>
          </a:xfrm>
          <a:prstGeom prst="bentConnector3">
            <a:avLst>
              <a:gd name="adj1" fmla="val 1080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97185" y="1825394"/>
            <a:ext cx="2487657" cy="523220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Селекционно-</a:t>
            </a:r>
          </a:p>
          <a:p>
            <a:pPr algn="ctr"/>
            <a:r>
              <a:rPr lang="ru-RU" sz="1400" dirty="0" smtClean="0"/>
              <a:t>генетические ы</a:t>
            </a:r>
            <a:endParaRPr lang="ru-RU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729452" y="1764914"/>
            <a:ext cx="2487658" cy="523220"/>
          </a:xfrm>
          <a:prstGeom prst="rect">
            <a:avLst/>
          </a:prstGeom>
          <a:solidFill>
            <a:srgbClr val="CDACE6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02901" y="1700257"/>
            <a:ext cx="2543942" cy="523220"/>
          </a:xfrm>
          <a:prstGeom prst="rect">
            <a:avLst/>
          </a:prstGeom>
          <a:solidFill>
            <a:srgbClr val="EAD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Инновационные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компании</a:t>
            </a:r>
          </a:p>
        </p:txBody>
      </p:sp>
      <p:cxnSp>
        <p:nvCxnSpPr>
          <p:cNvPr id="92" name="Соединительная линия уступом 91"/>
          <p:cNvCxnSpPr>
            <a:stCxn id="75" idx="3"/>
            <a:endCxn id="114" idx="0"/>
          </p:cNvCxnSpPr>
          <p:nvPr/>
        </p:nvCxnSpPr>
        <p:spPr>
          <a:xfrm>
            <a:off x="3217110" y="2026524"/>
            <a:ext cx="2703478" cy="892405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ная линия уступом 104"/>
          <p:cNvCxnSpPr>
            <a:stCxn id="75" idx="3"/>
            <a:endCxn id="112" idx="3"/>
          </p:cNvCxnSpPr>
          <p:nvPr/>
        </p:nvCxnSpPr>
        <p:spPr>
          <a:xfrm>
            <a:off x="3217110" y="2026524"/>
            <a:ext cx="7968837" cy="3936703"/>
          </a:xfrm>
          <a:prstGeom prst="bentConnector3">
            <a:avLst>
              <a:gd name="adj1" fmla="val 108066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3803572" y="1764387"/>
            <a:ext cx="1712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000" dirty="0" smtClean="0">
                <a:solidFill>
                  <a:srgbClr val="C00000"/>
                </a:solidFill>
              </a:rPr>
              <a:t>Средства защиты растений</a:t>
            </a:r>
            <a:endParaRPr lang="ru-RU" altLang="ru-RU" sz="10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5021" y="4132261"/>
            <a:ext cx="841288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Информационная система мониторинга болезней картофеля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Информационная система оборота семенного картофеля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Центр сертификации семенного картофеля и биопрепаратов для защиты растений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023466" y="629396"/>
            <a:ext cx="7946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Форма реализации проекта –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частно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-государственное партнерство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33094" y="1180482"/>
            <a:ext cx="11529344" cy="1652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solidFill>
                  <a:srgbClr val="002060"/>
                </a:solidFill>
              </a:rPr>
              <a:t>Принципы реализации проекта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Сквозной принцип планирования, координации, контроля.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Минимальная бюрократизация процессов и согласований, быстрое принятие решений.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Активное использование сетевых форм организации исследований, разработок, услуг и производства.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323950" y="2826177"/>
            <a:ext cx="10955547" cy="1585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solidFill>
                  <a:srgbClr val="002060"/>
                </a:solidFill>
              </a:rPr>
              <a:t>Участие бизнеса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Интеллектуальная собственность.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</a:t>
            </a:r>
            <a:r>
              <a:rPr lang="ru-RU" sz="2000" dirty="0" smtClean="0">
                <a:solidFill>
                  <a:srgbClr val="002060"/>
                </a:solidFill>
              </a:rPr>
              <a:t>атериально </a:t>
            </a:r>
            <a:r>
              <a:rPr lang="ru-RU" sz="2000" dirty="0">
                <a:solidFill>
                  <a:srgbClr val="002060"/>
                </a:solidFill>
              </a:rPr>
              <a:t>–технические </a:t>
            </a:r>
            <a:r>
              <a:rPr lang="ru-RU" sz="2000" dirty="0" smtClean="0">
                <a:solidFill>
                  <a:srgbClr val="002060"/>
                </a:solidFill>
              </a:rPr>
              <a:t>ресурсы.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омпетенции сотрудников.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Инвестиции в научные исследования, развитие производства и инфраструктуры.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30046" y="4778375"/>
            <a:ext cx="10955547" cy="1397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u="sng" dirty="0" smtClean="0">
                <a:solidFill>
                  <a:srgbClr val="002060"/>
                </a:solidFill>
              </a:rPr>
              <a:t>Участие государства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dirty="0" err="1" smtClean="0">
                <a:solidFill>
                  <a:srgbClr val="002060"/>
                </a:solidFill>
              </a:rPr>
              <a:t>Грантовое</a:t>
            </a:r>
            <a:r>
              <a:rPr lang="ru-RU" sz="2000" dirty="0" smtClean="0">
                <a:solidFill>
                  <a:srgbClr val="002060"/>
                </a:solidFill>
              </a:rPr>
              <a:t> финансирование целевых прикладных исследований и проектов.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Реализация целевых (по тематике проекта) инновационных программ для МИП.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Направленное субсидирование отечественных производителей семян.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Софинансирование</a:t>
            </a:r>
            <a:r>
              <a:rPr lang="ru-RU" sz="2000" dirty="0" smtClean="0">
                <a:solidFill>
                  <a:srgbClr val="002060"/>
                </a:solidFill>
              </a:rPr>
              <a:t> инфраструктурных проектов.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747" y="373564"/>
            <a:ext cx="11466691" cy="116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72063" y="6515539"/>
            <a:ext cx="99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Слайд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489</Words>
  <Application>Microsoft Office PowerPoint</Application>
  <PresentationFormat>Широкоэкранный</PresentationFormat>
  <Paragraphs>99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Цель Программы:  Научное обеспечение развития картофелеводства в Российской Федерации на основе передовых методов генетики, селекции и семеноводства.</vt:lpstr>
      <vt:lpstr>Производственная цель:  Создание отечественного посевного фонда и обеспечение импортонезависимости производственного цикла выращивания картофеля.</vt:lpstr>
      <vt:lpstr>Основные требования участников рынка к создаваемым столовым  сортам картофеля:        Общие требования: Устойчивость к раку картофеля и нематодам. Урожайность не ниже 35 т/га без полива, но при условии хорошего качества семян, полноценных программ подготовки почв, удобрений и защиты растений.  Высокая пластичность. Жаро- и засухоустойчивость. Устойчивость к  израстанию (повторному росту) после засухи. Период производства: высадка в середине мая и уборка во второй половине сентября. При этом – достижение плановой урожайности и формирование полноценной кожуры. Приоритет ранним сортам – 70 дней и короче. Сорт должен производить не менее 8 клубней с растения, клубни не должны иметь полости и другие внутренние дефекты, как, например, почернение. Выровненность клубней по размеру в клоне. Устойчивость к потемнению мякоти в сыром и вареном виде. Не требуется высокое содержание сухого вещества и за счет этого должна достигаться более высокая устойчивость к механическим повреждениям. Очень высокая устойчивость к парше обыкновенной. Устойчивость к механическим воздействиям при уборке и сортировках. Хорошие характеристики хранения без раннего прорастания клубней. Не глубокие глазки, форма клубней круглая или овально-круглая. Гладкая кожура, пригодность к полировке.        Специальные требования: Высокая устойчивость к вирусам и бактериозам . Высокая устойчивость к фитофторозу.  </vt:lpstr>
      <vt:lpstr>Ожидаемые  практические  результаты  Программы:   1.Новые оригинальные отечественные сорта картофеля с заданными свойствами, определенными потребностями участников.  2. Методы биобезопасной модификации генома картофеля для контроля генов, отвечающих за отдельные признаки и качества картофеля. 3. Новые технологии диагностики патогенов картофеля и отечественные тест–системы для проведения диагностики.  4. Новые биологические препараты для защиты картофеля. 5. Региональная  инфраструктура для борьбы с патогенами картофеля и система мониторинга распространения патогенов картофеля.   6. Система сертификации семенного картофеля, включая правила сертификации и внутреннего сквозного контроля качества семенного материала на всех этапах его производства. Информационная система оборота семенного картофеля. 7. Электронный каталог генетических паспортов картофеля для использования селекционерами, селекционно-генетическими центрами и селекционно-семеноводческими компаниями и база знаний для использования селекционерами, исследовательскими и производственными компаниями Российской Федерации. 8. Программный комплекс для анализа экспериментальных данных по генотипированию с целью выявления молекулярных маркеров перспективных для геномной и маркер-ориентированной селекции картофеля. 9. Специалисты, владеющие современными знаниями и технологиями в области генетики, селекции и семеноводства картофеля, а также в области диагностики патогенов картофеля и использования современных средств защиты картофеля.</vt:lpstr>
      <vt:lpstr>  Предлагаемые приоритеты:   Поддержка ведущих компаний и создание на их базе Центров трансфера технологий в направлениях: - селекция и генетика, семеноводство картофеля; - диагностика патогенов; - защита растений; - переработка картофеля.  Перераспределение субсидий на семенной картофель: от покупателей семян – производителям семян за реализованный сертифицированный семенной материал.  Создание в отрасли Фонда перспективных исследований в целях грантового финансирования инновационных разработок МИП или совместная деятельность с существующими институтами развития по поддержке инновационных разработок в области биотехнологии, селекции и генетики, семеноводства картофеля, создания новых биопрепаратов и методов диагностики, переработки картофеля. </vt:lpstr>
      <vt:lpstr>  Предлагаемые приоритеты:   Создание универсальной сервисной инфраструктуры:  - региональная система диагностики болезней и защиты растений; - информационная система мониторинга болезней картофеля;  - центр сертификации семенного картофеля, методов диагностики патогенов картофеля и биопрепаратов для защиты картофеля (на базе Ассоциации производителей семенного картофеля) на основе вводимых стандартов качества; - информационная система доверенной логистики и контроля оборота семенного картофеля с использование меток радиочастотной идентификации;  - центры коллективного пользования:  - интегрированный банк патогенов картофеля, бактерий-антагонистов и бактериофагов;  - современное оборудование для геномных исследований и селекции картофеля.</vt:lpstr>
      <vt:lpstr>Презентация PowerPoint</vt:lpstr>
      <vt:lpstr>Презентация PowerPoint</vt:lpstr>
      <vt:lpstr>   - Открытые демонстрационные испытания новых сортов (гибридов) картофеля с участием заинтересованных селекционеров, ученых, исследователей.  - Новые методы селекции и геномного редактирования картофеля.  - Новые методы диагностики вирусных и бактериальных болезней картофеля.  - Новые биопрепараты для защиты картофеля.    Добро пожаловать!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Structure of  Assets and Ownership</dc:title>
  <dc:creator>Andrew Chuenko</dc:creator>
  <cp:lastModifiedBy>Alexander Chuenko</cp:lastModifiedBy>
  <cp:revision>188</cp:revision>
  <cp:lastPrinted>2016-01-23T11:39:41Z</cp:lastPrinted>
  <dcterms:created xsi:type="dcterms:W3CDTF">2015-12-21T10:40:13Z</dcterms:created>
  <dcterms:modified xsi:type="dcterms:W3CDTF">2016-03-26T06:01:06Z</dcterms:modified>
</cp:coreProperties>
</file>